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7" r:id="rId5"/>
  </p:sldIdLst>
  <p:sldSz cx="10693400" cy="15125700"/>
  <p:notesSz cx="10693400" cy="151257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B65D19-8052-DBCA-EA2F-E2E262251DA7}" name="Mary Phillips" initials="MP" userId="S::mphillips@psi.org::500c504a-a920-4633-a650-cfe276891810" providerId="AD"/>
  <p188:author id="{2F128E1F-6201-8A1E-1A85-EDCC602E2CFE}" name="Aliyu Abdulaziz Aliyu" initials="AA" userId="S::aaliyu_sfhnigeria.org#ext#@psiorg.onmicrosoft.com::c2b44210-3207-4cf1-9cb3-f809f534a51b" providerId="AD"/>
  <p188:author id="{33D2FB32-FB58-4C37-39CD-2F5E114658DE}" name="Abednego Musau" initials="AM" userId="S::amusau@psi.org::3bd0e0f3-3202-45c6-b544-f3477ff24033" providerId="AD"/>
  <p188:author id="{8D95925E-92E3-4FAC-9253-5073C51693DE}" name="Roselyn Odeh" initials="RO" userId="S::rodeh@sfhnigeria.org::d427081f-6714-4f63-ae1e-6e36bcc1a8a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20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168" y="-261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4"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4"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baseline="0">
                <a:solidFill>
                  <a:schemeClr val="tx1">
                    <a:lumMod val="65000"/>
                    <a:lumOff val="35000"/>
                  </a:schemeClr>
                </a:solidFill>
                <a:latin typeface="+mn-lt"/>
                <a:ea typeface="+mn-ea"/>
                <a:cs typeface="+mn-cs"/>
              </a:defRPr>
            </a:pPr>
            <a:r>
              <a:rPr lang="en-US" sz="1400" b="1" i="0" u="none" strike="noStrike" baseline="0" dirty="0">
                <a:solidFill>
                  <a:srgbClr val="000066"/>
                </a:solidFill>
                <a:latin typeface="Aptos" panose="020B0004020202020204" pitchFamily="34" charset="0"/>
              </a:rPr>
              <a:t>Percentage Integrating ASRH in Meetings</a:t>
            </a:r>
          </a:p>
        </c:rich>
      </c:tx>
      <c:overlay val="0"/>
      <c:spPr>
        <a:noFill/>
        <a:ln>
          <a:noFill/>
        </a:ln>
        <a:effectLst/>
      </c:spPr>
      <c:txPr>
        <a:bodyPr rot="0" spcFirstLastPara="1" vertOverflow="ellipsis" vert="horz" wrap="square" anchor="ctr" anchorCtr="1"/>
        <a:lstStyle/>
        <a:p>
          <a:pPr>
            <a:defRPr sz="1862" b="0" i="0" u="none" strike="noStrike"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Sheet1!$L$8</c:f>
              <c:strCache>
                <c:ptCount val="1"/>
                <c:pt idx="0">
                  <c:v>%Integretion</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baseline="0">
                    <a:solidFill>
                      <a:schemeClr val="tx1">
                        <a:lumMod val="65000"/>
                        <a:lumOff val="3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Sheet1!$M$7:$O$7</c:f>
              <c:strCache>
                <c:ptCount val="3"/>
                <c:pt idx="0">
                  <c:v>Kaduna</c:v>
                </c:pt>
                <c:pt idx="1">
                  <c:v>Kano</c:v>
                </c:pt>
                <c:pt idx="2">
                  <c:v>Jigawa</c:v>
                </c:pt>
              </c:strCache>
            </c:strRef>
          </c:cat>
          <c:val>
            <c:numRef>
              <c:f>Sheet1!$M$8:$O$8</c:f>
              <c:numCache>
                <c:formatCode>General</c:formatCode>
                <c:ptCount val="3"/>
                <c:pt idx="0">
                  <c:v>0.1</c:v>
                </c:pt>
                <c:pt idx="1">
                  <c:v>0.43</c:v>
                </c:pt>
                <c:pt idx="2">
                  <c:v>0.67</c:v>
                </c:pt>
              </c:numCache>
            </c:numRef>
          </c:val>
          <c:extLst>
            <c:ext xmlns:c16="http://schemas.microsoft.com/office/drawing/2014/chart" uri="{C3380CC4-5D6E-409C-BE32-E72D297353CC}">
              <c16:uniqueId val="{00000000-7B85-4EC3-BE4D-392B487ABC2D}"/>
            </c:ext>
          </c:extLst>
        </c:ser>
        <c:dLbls>
          <c:showLegendKey val="0"/>
          <c:showVal val="1"/>
          <c:showCatName val="0"/>
          <c:showSerName val="0"/>
          <c:showPercent val="0"/>
          <c:showBubbleSize val="0"/>
        </c:dLbls>
        <c:gapWidth val="6"/>
        <c:axId val="266680879"/>
        <c:axId val="266685679"/>
      </c:barChart>
      <c:catAx>
        <c:axId val="266680879"/>
        <c:scaling>
          <c:orientation val="minMax"/>
        </c:scaling>
        <c:delete val="0"/>
        <c:axPos val="l"/>
        <c:title>
          <c:tx>
            <c:rich>
              <a:bodyPr rot="-540000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r>
                  <a:rPr lang="en-US" dirty="0"/>
                  <a:t>States</a:t>
                </a:r>
              </a:p>
            </c:rich>
          </c:tx>
          <c:overlay val="0"/>
          <c:spPr>
            <a:noFill/>
            <a:ln>
              <a:noFill/>
            </a:ln>
            <a:effectLst/>
          </c:spPr>
          <c:txPr>
            <a:bodyPr rot="-540000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endParaRPr lang="en-US"/>
          </a:p>
        </c:txPr>
        <c:crossAx val="266685679"/>
        <c:crosses val="autoZero"/>
        <c:auto val="1"/>
        <c:lblAlgn val="ctr"/>
        <c:lblOffset val="100"/>
        <c:noMultiLvlLbl val="0"/>
      </c:catAx>
      <c:valAx>
        <c:axId val="266685679"/>
        <c:scaling>
          <c:orientation val="minMax"/>
        </c:scaling>
        <c:delete val="1"/>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r>
                  <a:rPr lang="en-US" dirty="0"/>
                  <a:t>% of WDCs</a:t>
                </a:r>
              </a:p>
            </c:rich>
          </c:tx>
          <c:overlay val="0"/>
          <c:spPr>
            <a:noFill/>
            <a:ln>
              <a:noFill/>
            </a:ln>
            <a:effectLst/>
          </c:spPr>
          <c:txPr>
            <a:bodyPr rot="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26668087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rgbClr val="000066"/>
                </a:solidFill>
                <a:latin typeface="+mn-lt"/>
                <a:ea typeface="+mn-ea"/>
                <a:cs typeface="+mn-cs"/>
              </a:defRPr>
            </a:pPr>
            <a:r>
              <a:rPr lang="en-US" sz="1400" b="1" i="0" u="none" strike="noStrike" baseline="0" dirty="0">
                <a:solidFill>
                  <a:srgbClr val="000066"/>
                </a:solidFill>
                <a:effectLst/>
                <a:latin typeface="Aptos" panose="020B0004020202020204" pitchFamily="34" charset="0"/>
              </a:rPr>
              <a:t># Health sub committees established </a:t>
            </a:r>
            <a:endParaRPr lang="en-US" b="1" dirty="0">
              <a:solidFill>
                <a:srgbClr val="000066"/>
              </a:solidFill>
              <a:latin typeface="Aptos" panose="020B0004020202020204" pitchFamily="34" charset="0"/>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rgbClr val="000066"/>
              </a:solidFill>
              <a:latin typeface="+mn-lt"/>
              <a:ea typeface="+mn-ea"/>
              <a:cs typeface="+mn-cs"/>
            </a:defRPr>
          </a:pPr>
          <a:endParaRPr lang="en-US"/>
        </a:p>
      </c:txPr>
    </c:title>
    <c:autoTitleDeleted val="0"/>
    <c:plotArea>
      <c:layout/>
      <c:barChart>
        <c:barDir val="col"/>
        <c:grouping val="clustered"/>
        <c:varyColors val="0"/>
        <c:ser>
          <c:idx val="0"/>
          <c:order val="0"/>
          <c:tx>
            <c:strRef>
              <c:f>Sheet1!$N$20</c:f>
              <c:strCache>
                <c:ptCount val="1"/>
                <c:pt idx="0">
                  <c:v>Pre-intervention</c:v>
                </c:pt>
              </c:strCache>
            </c:strRef>
          </c:tx>
          <c:spPr>
            <a:solidFill>
              <a:srgbClr val="C00000"/>
            </a:solidFill>
            <a:ln>
              <a:noFill/>
            </a:ln>
            <a:effectLst/>
          </c:spPr>
          <c:invertIfNegative val="0"/>
          <c:dLbls>
            <c:spPr>
              <a:solidFill>
                <a:schemeClr val="bg1">
                  <a:lumMod val="95000"/>
                </a:schemeClr>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00006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Sheet1!$M$21:$M$24</c:f>
              <c:strCache>
                <c:ptCount val="4"/>
                <c:pt idx="0">
                  <c:v>Kaduna</c:v>
                </c:pt>
                <c:pt idx="1">
                  <c:v>Kano </c:v>
                </c:pt>
                <c:pt idx="2">
                  <c:v>Jigawa</c:v>
                </c:pt>
                <c:pt idx="3">
                  <c:v>Nasarawa</c:v>
                </c:pt>
              </c:strCache>
            </c:strRef>
          </c:cat>
          <c:val>
            <c:numRef>
              <c:f>Sheet1!$N$21:$N$24</c:f>
              <c:numCache>
                <c:formatCode>General</c:formatCode>
                <c:ptCount val="4"/>
                <c:pt idx="0">
                  <c:v>5</c:v>
                </c:pt>
                <c:pt idx="1">
                  <c:v>0</c:v>
                </c:pt>
                <c:pt idx="2">
                  <c:v>0</c:v>
                </c:pt>
                <c:pt idx="3">
                  <c:v>0</c:v>
                </c:pt>
              </c:numCache>
            </c:numRef>
          </c:val>
          <c:extLst>
            <c:ext xmlns:c16="http://schemas.microsoft.com/office/drawing/2014/chart" uri="{C3380CC4-5D6E-409C-BE32-E72D297353CC}">
              <c16:uniqueId val="{00000000-1167-4CF3-840C-9C8EA7430E79}"/>
            </c:ext>
          </c:extLst>
        </c:ser>
        <c:ser>
          <c:idx val="1"/>
          <c:order val="1"/>
          <c:tx>
            <c:strRef>
              <c:f>Sheet1!$O$20</c:f>
              <c:strCache>
                <c:ptCount val="1"/>
                <c:pt idx="0">
                  <c:v>Post-intervention</c:v>
                </c:pt>
              </c:strCache>
            </c:strRef>
          </c:tx>
          <c:spPr>
            <a:solidFill>
              <a:srgbClr val="000066"/>
            </a:solidFill>
            <a:ln>
              <a:solidFill>
                <a:srgbClr val="000066"/>
              </a:solidFill>
            </a:ln>
            <a:effectLst/>
          </c:spPr>
          <c:invertIfNegative val="0"/>
          <c:dLbls>
            <c:spPr>
              <a:solidFill>
                <a:schemeClr val="bg1">
                  <a:lumMod val="95000"/>
                </a:schemeClr>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00006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Sheet1!$M$21:$M$24</c:f>
              <c:strCache>
                <c:ptCount val="4"/>
                <c:pt idx="0">
                  <c:v>Kaduna</c:v>
                </c:pt>
                <c:pt idx="1">
                  <c:v>Kano </c:v>
                </c:pt>
                <c:pt idx="2">
                  <c:v>Jigawa</c:v>
                </c:pt>
                <c:pt idx="3">
                  <c:v>Nasarawa</c:v>
                </c:pt>
              </c:strCache>
            </c:strRef>
          </c:cat>
          <c:val>
            <c:numRef>
              <c:f>Sheet1!$O$21:$O$24</c:f>
              <c:numCache>
                <c:formatCode>General</c:formatCode>
                <c:ptCount val="4"/>
                <c:pt idx="0">
                  <c:v>10</c:v>
                </c:pt>
                <c:pt idx="1">
                  <c:v>7</c:v>
                </c:pt>
                <c:pt idx="2">
                  <c:v>6</c:v>
                </c:pt>
                <c:pt idx="3">
                  <c:v>8</c:v>
                </c:pt>
              </c:numCache>
            </c:numRef>
          </c:val>
          <c:extLst>
            <c:ext xmlns:c16="http://schemas.microsoft.com/office/drawing/2014/chart" uri="{C3380CC4-5D6E-409C-BE32-E72D297353CC}">
              <c16:uniqueId val="{00000001-1167-4CF3-840C-9C8EA7430E79}"/>
            </c:ext>
          </c:extLst>
        </c:ser>
        <c:dLbls>
          <c:showLegendKey val="0"/>
          <c:showVal val="0"/>
          <c:showCatName val="0"/>
          <c:showSerName val="0"/>
          <c:showPercent val="0"/>
          <c:showBubbleSize val="0"/>
        </c:dLbls>
        <c:gapWidth val="219"/>
        <c:overlap val="-27"/>
        <c:axId val="345743231"/>
        <c:axId val="345744191"/>
      </c:barChart>
      <c:catAx>
        <c:axId val="345743231"/>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States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rgbClr val="000066"/>
                </a:solidFill>
                <a:latin typeface="+mn-lt"/>
                <a:ea typeface="+mn-ea"/>
                <a:cs typeface="+mn-cs"/>
              </a:defRPr>
            </a:pPr>
            <a:endParaRPr lang="en-US"/>
          </a:p>
        </c:txPr>
        <c:crossAx val="345744191"/>
        <c:crosses val="autoZero"/>
        <c:auto val="1"/>
        <c:lblAlgn val="ctr"/>
        <c:lblOffset val="100"/>
        <c:noMultiLvlLbl val="0"/>
      </c:catAx>
      <c:valAx>
        <c:axId val="345744191"/>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 of WDCs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rgbClr val="000066"/>
                </a:solidFill>
                <a:latin typeface="+mn-lt"/>
                <a:ea typeface="+mn-ea"/>
                <a:cs typeface="+mn-cs"/>
              </a:defRPr>
            </a:pPr>
            <a:endParaRPr lang="en-US"/>
          </a:p>
        </c:txPr>
        <c:crossAx val="3457432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rgbClr val="000066"/>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633913" cy="758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057900" y="0"/>
            <a:ext cx="4632325" cy="758825"/>
          </a:xfrm>
          <a:prstGeom prst="rect">
            <a:avLst/>
          </a:prstGeom>
        </p:spPr>
        <p:txBody>
          <a:bodyPr vert="horz" lIns="91440" tIns="45720" rIns="91440" bIns="45720" rtlCol="0"/>
          <a:lstStyle>
            <a:lvl1pPr algn="r">
              <a:defRPr sz="1200"/>
            </a:lvl1pPr>
          </a:lstStyle>
          <a:p>
            <a:fld id="{9E3B3694-CBD5-4943-8B14-04D8A6FEA0BD}" type="datetimeFigureOut">
              <a:rPr lang="en-US" smtClean="0"/>
              <a:t>10/24/2025</a:t>
            </a:fld>
            <a:endParaRPr lang="en-US"/>
          </a:p>
        </p:txBody>
      </p:sp>
      <p:sp>
        <p:nvSpPr>
          <p:cNvPr id="4" name="Slide Image Placeholder 3"/>
          <p:cNvSpPr>
            <a:spLocks noGrp="1" noRot="1" noChangeAspect="1"/>
          </p:cNvSpPr>
          <p:nvPr>
            <p:ph type="sldImg" idx="2"/>
          </p:nvPr>
        </p:nvSpPr>
        <p:spPr>
          <a:xfrm>
            <a:off x="3541713" y="1890713"/>
            <a:ext cx="3609975" cy="5105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069975" y="7278688"/>
            <a:ext cx="8553450" cy="59563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4366875"/>
            <a:ext cx="4633913" cy="758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057900" y="14366875"/>
            <a:ext cx="4632325" cy="758825"/>
          </a:xfrm>
          <a:prstGeom prst="rect">
            <a:avLst/>
          </a:prstGeom>
        </p:spPr>
        <p:txBody>
          <a:bodyPr vert="horz" lIns="91440" tIns="45720" rIns="91440" bIns="45720" rtlCol="0" anchor="b"/>
          <a:lstStyle>
            <a:lvl1pPr algn="r">
              <a:defRPr sz="1200"/>
            </a:lvl1pPr>
          </a:lstStyle>
          <a:p>
            <a:fld id="{7AF9AB9A-8753-4304-9F3F-495B9E149062}" type="slidenum">
              <a:rPr lang="en-US" smtClean="0"/>
              <a:t>‹#›</a:t>
            </a:fld>
            <a:endParaRPr lang="en-US"/>
          </a:p>
        </p:txBody>
      </p:sp>
    </p:spTree>
    <p:extLst>
      <p:ext uri="{BB962C8B-B14F-4D97-AF65-F5344CB8AC3E}">
        <p14:creationId xmlns:p14="http://schemas.microsoft.com/office/powerpoint/2010/main" val="1623963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F9AB9A-8753-4304-9F3F-495B9E149062}" type="slidenum">
              <a:rPr lang="en-US" smtClean="0"/>
              <a:t>1</a:t>
            </a:fld>
            <a:endParaRPr lang="en-US"/>
          </a:p>
        </p:txBody>
      </p:sp>
    </p:spTree>
    <p:extLst>
      <p:ext uri="{BB962C8B-B14F-4D97-AF65-F5344CB8AC3E}">
        <p14:creationId xmlns:p14="http://schemas.microsoft.com/office/powerpoint/2010/main" val="2547664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4688967"/>
            <a:ext cx="9089390" cy="317639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8470392"/>
            <a:ext cx="7485380" cy="37814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2300" b="1" i="0">
                <a:solidFill>
                  <a:schemeClr val="bg1"/>
                </a:solidFill>
                <a:latin typeface="HelveticaRounded LT Std Bd"/>
                <a:cs typeface="HelveticaRounded LT Std Bd"/>
              </a:defRPr>
            </a:lvl1pPr>
          </a:lstStyle>
          <a:p>
            <a:pPr marL="12700">
              <a:lnSpc>
                <a:spcPct val="100000"/>
              </a:lnSpc>
              <a:spcBef>
                <a:spcPts val="20"/>
              </a:spcBef>
            </a:pPr>
            <a:r>
              <a:rPr spc="-10" dirty="0"/>
              <a:t>Conclusion</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2300" b="1" i="0">
                <a:solidFill>
                  <a:schemeClr val="bg1"/>
                </a:solidFill>
                <a:latin typeface="HelveticaRounded LT Std Bd"/>
                <a:cs typeface="HelveticaRounded LT Std Bd"/>
              </a:defRPr>
            </a:lvl1pPr>
          </a:lstStyle>
          <a:p>
            <a:pPr marL="12700">
              <a:lnSpc>
                <a:spcPct val="100000"/>
              </a:lnSpc>
              <a:spcBef>
                <a:spcPts val="20"/>
              </a:spcBef>
            </a:pPr>
            <a:r>
              <a:rPr spc="-10" dirty="0"/>
              <a:t>Conclusion</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70" y="3478911"/>
            <a:ext cx="4651629" cy="998296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3478911"/>
            <a:ext cx="4651629" cy="998296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2300" b="1" i="0">
                <a:solidFill>
                  <a:schemeClr val="bg1"/>
                </a:solidFill>
                <a:latin typeface="HelveticaRounded LT Std Bd"/>
                <a:cs typeface="HelveticaRounded LT Std Bd"/>
              </a:defRPr>
            </a:lvl1pPr>
          </a:lstStyle>
          <a:p>
            <a:pPr marL="12700">
              <a:lnSpc>
                <a:spcPct val="100000"/>
              </a:lnSpc>
              <a:spcBef>
                <a:spcPts val="20"/>
              </a:spcBef>
            </a:pPr>
            <a:r>
              <a:rPr spc="-10" dirty="0"/>
              <a:t>Conclusion</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defRPr sz="2300" b="1" i="0">
                <a:solidFill>
                  <a:schemeClr val="bg1"/>
                </a:solidFill>
                <a:latin typeface="HelveticaRounded LT Std Bd"/>
                <a:cs typeface="HelveticaRounded LT Std Bd"/>
              </a:defRPr>
            </a:lvl1pPr>
          </a:lstStyle>
          <a:p>
            <a:pPr marL="12700">
              <a:lnSpc>
                <a:spcPct val="100000"/>
              </a:lnSpc>
              <a:spcBef>
                <a:spcPts val="20"/>
              </a:spcBef>
            </a:pPr>
            <a:r>
              <a:rPr spc="-10" dirty="0"/>
              <a:t>Conclusion</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2300" b="1" i="0">
                <a:solidFill>
                  <a:schemeClr val="bg1"/>
                </a:solidFill>
                <a:latin typeface="HelveticaRounded LT Std Bd"/>
                <a:cs typeface="HelveticaRounded LT Std Bd"/>
              </a:defRPr>
            </a:lvl1pPr>
          </a:lstStyle>
          <a:p>
            <a:pPr marL="12700">
              <a:lnSpc>
                <a:spcPct val="100000"/>
              </a:lnSpc>
              <a:spcBef>
                <a:spcPts val="20"/>
              </a:spcBef>
            </a:pPr>
            <a:r>
              <a:rPr spc="-10" dirty="0"/>
              <a:t>Conclusion</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4670" y="605028"/>
            <a:ext cx="9624060" cy="242011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70" y="3478911"/>
            <a:ext cx="9624060" cy="99829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540624" y="12026799"/>
            <a:ext cx="1610995" cy="370840"/>
          </a:xfrm>
          <a:prstGeom prst="rect">
            <a:avLst/>
          </a:prstGeom>
        </p:spPr>
        <p:txBody>
          <a:bodyPr wrap="square" lIns="0" tIns="0" rIns="0" bIns="0">
            <a:spAutoFit/>
          </a:bodyPr>
          <a:lstStyle>
            <a:lvl1pPr>
              <a:defRPr sz="2300" b="1" i="0">
                <a:solidFill>
                  <a:schemeClr val="bg1"/>
                </a:solidFill>
                <a:latin typeface="HelveticaRounded LT Std Bd"/>
                <a:cs typeface="HelveticaRounded LT Std Bd"/>
              </a:defRPr>
            </a:lvl1pPr>
          </a:lstStyle>
          <a:p>
            <a:pPr marL="12700">
              <a:lnSpc>
                <a:spcPct val="100000"/>
              </a:lnSpc>
              <a:spcBef>
                <a:spcPts val="20"/>
              </a:spcBef>
            </a:pPr>
            <a:r>
              <a:rPr spc="-10" dirty="0"/>
              <a:t>Conclusion</a:t>
            </a:r>
          </a:p>
        </p:txBody>
      </p:sp>
      <p:sp>
        <p:nvSpPr>
          <p:cNvPr id="5" name="Holder 5"/>
          <p:cNvSpPr>
            <a:spLocks noGrp="1"/>
          </p:cNvSpPr>
          <p:nvPr>
            <p:ph type="dt" sz="half" idx="6"/>
          </p:nvPr>
        </p:nvSpPr>
        <p:spPr>
          <a:xfrm>
            <a:off x="534670" y="14066901"/>
            <a:ext cx="2459482" cy="75628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6" name="Holder 6"/>
          <p:cNvSpPr>
            <a:spLocks noGrp="1"/>
          </p:cNvSpPr>
          <p:nvPr>
            <p:ph type="sldNum" sz="quarter" idx="7"/>
          </p:nvPr>
        </p:nvSpPr>
        <p:spPr>
          <a:xfrm>
            <a:off x="7699248" y="14066901"/>
            <a:ext cx="2459482" cy="75628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chart" Target="../charts/chart1.xml"/><Relationship Id="rId5" Type="http://schemas.openxmlformats.org/officeDocument/2006/relationships/image" Target="../media/image3.png"/><Relationship Id="rId10" Type="http://schemas.openxmlformats.org/officeDocument/2006/relationships/image" Target="../media/image6.png"/><Relationship Id="rId4" Type="http://schemas.openxmlformats.org/officeDocument/2006/relationships/image" Target="../media/image2.jpe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8" name="Picture 5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3597952"/>
            <a:ext cx="10693400" cy="1496572"/>
          </a:xfrm>
          <a:prstGeom prst="rect">
            <a:avLst/>
          </a:prstGeom>
        </p:spPr>
      </p:pic>
      <p:grpSp>
        <p:nvGrpSpPr>
          <p:cNvPr id="35" name="object 35"/>
          <p:cNvGrpSpPr/>
          <p:nvPr/>
        </p:nvGrpSpPr>
        <p:grpSpPr>
          <a:xfrm>
            <a:off x="4115922" y="2152153"/>
            <a:ext cx="1935480" cy="333375"/>
            <a:chOff x="4378444" y="3219239"/>
            <a:chExt cx="1935480" cy="333375"/>
          </a:xfrm>
        </p:grpSpPr>
        <p:sp>
          <p:nvSpPr>
            <p:cNvPr id="36" name="object 36"/>
            <p:cNvSpPr/>
            <p:nvPr/>
          </p:nvSpPr>
          <p:spPr>
            <a:xfrm>
              <a:off x="4384794" y="3225589"/>
              <a:ext cx="1922780" cy="320675"/>
            </a:xfrm>
            <a:custGeom>
              <a:avLst/>
              <a:gdLst/>
              <a:ahLst/>
              <a:cxnLst/>
              <a:rect l="l" t="t" r="r" b="b"/>
              <a:pathLst>
                <a:path w="1922779" h="320675">
                  <a:moveTo>
                    <a:pt x="1922411" y="0"/>
                  </a:moveTo>
                  <a:lnTo>
                    <a:pt x="0" y="0"/>
                  </a:lnTo>
                  <a:lnTo>
                    <a:pt x="0" y="169189"/>
                  </a:lnTo>
                  <a:lnTo>
                    <a:pt x="7709" y="216984"/>
                  </a:lnTo>
                  <a:lnTo>
                    <a:pt x="29175" y="258492"/>
                  </a:lnTo>
                  <a:lnTo>
                    <a:pt x="61908" y="291223"/>
                  </a:lnTo>
                  <a:lnTo>
                    <a:pt x="103415" y="312687"/>
                  </a:lnTo>
                  <a:lnTo>
                    <a:pt x="151206" y="320395"/>
                  </a:lnTo>
                  <a:lnTo>
                    <a:pt x="1771205" y="320395"/>
                  </a:lnTo>
                  <a:lnTo>
                    <a:pt x="1818995" y="312687"/>
                  </a:lnTo>
                  <a:lnTo>
                    <a:pt x="1860503" y="291223"/>
                  </a:lnTo>
                  <a:lnTo>
                    <a:pt x="1893235" y="258492"/>
                  </a:lnTo>
                  <a:lnTo>
                    <a:pt x="1914702" y="216984"/>
                  </a:lnTo>
                  <a:lnTo>
                    <a:pt x="1922411" y="169189"/>
                  </a:lnTo>
                  <a:lnTo>
                    <a:pt x="1922411" y="0"/>
                  </a:lnTo>
                  <a:close/>
                </a:path>
              </a:pathLst>
            </a:custGeom>
            <a:solidFill>
              <a:srgbClr val="2C2F80"/>
            </a:solidFill>
          </p:spPr>
          <p:txBody>
            <a:bodyPr wrap="square" lIns="0" tIns="0" rIns="0" bIns="0" rtlCol="0"/>
            <a:lstStyle/>
            <a:p>
              <a:endParaRPr/>
            </a:p>
          </p:txBody>
        </p:sp>
        <p:sp>
          <p:nvSpPr>
            <p:cNvPr id="37" name="object 37"/>
            <p:cNvSpPr/>
            <p:nvPr/>
          </p:nvSpPr>
          <p:spPr>
            <a:xfrm>
              <a:off x="4384794" y="3225589"/>
              <a:ext cx="1922780" cy="320675"/>
            </a:xfrm>
            <a:custGeom>
              <a:avLst/>
              <a:gdLst/>
              <a:ahLst/>
              <a:cxnLst/>
              <a:rect l="l" t="t" r="r" b="b"/>
              <a:pathLst>
                <a:path w="1922779" h="320675">
                  <a:moveTo>
                    <a:pt x="1771205" y="320395"/>
                  </a:moveTo>
                  <a:lnTo>
                    <a:pt x="151206" y="320395"/>
                  </a:lnTo>
                  <a:lnTo>
                    <a:pt x="103415" y="312687"/>
                  </a:lnTo>
                  <a:lnTo>
                    <a:pt x="61908" y="291223"/>
                  </a:lnTo>
                  <a:lnTo>
                    <a:pt x="29175" y="258492"/>
                  </a:lnTo>
                  <a:lnTo>
                    <a:pt x="7709" y="216984"/>
                  </a:lnTo>
                  <a:lnTo>
                    <a:pt x="0" y="169189"/>
                  </a:lnTo>
                  <a:lnTo>
                    <a:pt x="0" y="0"/>
                  </a:lnTo>
                  <a:lnTo>
                    <a:pt x="1922411" y="0"/>
                  </a:lnTo>
                  <a:lnTo>
                    <a:pt x="1922411" y="169189"/>
                  </a:lnTo>
                  <a:lnTo>
                    <a:pt x="1914702" y="216984"/>
                  </a:lnTo>
                  <a:lnTo>
                    <a:pt x="1893235" y="258492"/>
                  </a:lnTo>
                  <a:lnTo>
                    <a:pt x="1860503" y="291223"/>
                  </a:lnTo>
                  <a:lnTo>
                    <a:pt x="1818995" y="312687"/>
                  </a:lnTo>
                  <a:lnTo>
                    <a:pt x="1771205" y="320395"/>
                  </a:lnTo>
                  <a:close/>
                </a:path>
              </a:pathLst>
            </a:custGeom>
            <a:ln w="12700">
              <a:solidFill>
                <a:srgbClr val="2C2F80"/>
              </a:solidFill>
            </a:ln>
          </p:spPr>
          <p:txBody>
            <a:bodyPr wrap="square" lIns="0" tIns="0" rIns="0" bIns="0" rtlCol="0"/>
            <a:lstStyle/>
            <a:p>
              <a:endParaRPr/>
            </a:p>
          </p:txBody>
        </p:sp>
      </p:grpSp>
      <p:sp>
        <p:nvSpPr>
          <p:cNvPr id="38" name="object 38"/>
          <p:cNvSpPr txBox="1"/>
          <p:nvPr/>
        </p:nvSpPr>
        <p:spPr>
          <a:xfrm>
            <a:off x="4734242" y="930534"/>
            <a:ext cx="1224915" cy="377190"/>
          </a:xfrm>
          <a:prstGeom prst="rect">
            <a:avLst/>
          </a:prstGeom>
        </p:spPr>
        <p:txBody>
          <a:bodyPr vert="horz" wrap="square" lIns="0" tIns="13335" rIns="0" bIns="0" rtlCol="0">
            <a:spAutoFit/>
          </a:bodyPr>
          <a:lstStyle/>
          <a:p>
            <a:pPr marL="12700">
              <a:lnSpc>
                <a:spcPct val="100000"/>
              </a:lnSpc>
              <a:spcBef>
                <a:spcPts val="105"/>
              </a:spcBef>
            </a:pPr>
            <a:r>
              <a:rPr lang="en-US" sz="2300" b="1" spc="-10" dirty="0">
                <a:solidFill>
                  <a:srgbClr val="FFFFFF"/>
                </a:solidFill>
                <a:latin typeface="HelveticaRounded LT Std Bd"/>
                <a:cs typeface="HelveticaRounded LT Std Bd"/>
              </a:rPr>
              <a:t>Title</a:t>
            </a:r>
            <a:endParaRPr sz="2300" dirty="0">
              <a:latin typeface="HelveticaRounded LT Std Bd"/>
              <a:cs typeface="HelveticaRounded LT Std Bd"/>
            </a:endParaRPr>
          </a:p>
        </p:txBody>
      </p:sp>
      <p:sp>
        <p:nvSpPr>
          <p:cNvPr id="53" name="object 53"/>
          <p:cNvSpPr txBox="1"/>
          <p:nvPr/>
        </p:nvSpPr>
        <p:spPr>
          <a:xfrm>
            <a:off x="1556186" y="8098384"/>
            <a:ext cx="1417955" cy="290195"/>
          </a:xfrm>
          <a:prstGeom prst="rect">
            <a:avLst/>
          </a:prstGeom>
        </p:spPr>
        <p:txBody>
          <a:bodyPr vert="horz" wrap="square" lIns="0" tIns="17145" rIns="0" bIns="0" rtlCol="0">
            <a:spAutoFit/>
          </a:bodyPr>
          <a:lstStyle/>
          <a:p>
            <a:pPr marL="12700">
              <a:lnSpc>
                <a:spcPct val="100000"/>
              </a:lnSpc>
              <a:spcBef>
                <a:spcPts val="135"/>
              </a:spcBef>
            </a:pPr>
            <a:r>
              <a:rPr sz="1700" b="1" spc="-10" dirty="0">
                <a:solidFill>
                  <a:srgbClr val="FFFFFF"/>
                </a:solidFill>
                <a:latin typeface="HelveticaRounded LT Std Bd"/>
                <a:cs typeface="HelveticaRounded LT Std Bd"/>
              </a:rPr>
              <a:t>Methodology</a:t>
            </a:r>
            <a:endParaRPr sz="1700" dirty="0">
              <a:latin typeface="HelveticaRounded LT Std Bd"/>
              <a:cs typeface="HelveticaRounded LT Std Bd"/>
            </a:endParaRPr>
          </a:p>
        </p:txBody>
      </p:sp>
      <p:sp>
        <p:nvSpPr>
          <p:cNvPr id="57" name="object 57"/>
          <p:cNvSpPr txBox="1">
            <a:spLocks noGrp="1"/>
          </p:cNvSpPr>
          <p:nvPr>
            <p:ph type="ftr" sz="quarter" idx="5"/>
          </p:nvPr>
        </p:nvSpPr>
        <p:spPr>
          <a:xfrm>
            <a:off x="4100057" y="12726826"/>
            <a:ext cx="1610995" cy="370840"/>
          </a:xfrm>
          <a:prstGeom prst="rect">
            <a:avLst/>
          </a:prstGeom>
        </p:spPr>
        <p:txBody>
          <a:bodyPr vert="horz" wrap="square" lIns="0" tIns="2540" rIns="0" bIns="0" rtlCol="0">
            <a:spAutoFit/>
          </a:bodyPr>
          <a:lstStyle/>
          <a:p>
            <a:pPr marL="12700">
              <a:lnSpc>
                <a:spcPct val="100000"/>
              </a:lnSpc>
              <a:spcBef>
                <a:spcPts val="20"/>
              </a:spcBef>
            </a:pPr>
            <a:r>
              <a:rPr spc="-10" dirty="0"/>
              <a:t>Conclusion</a:t>
            </a:r>
          </a:p>
        </p:txBody>
      </p:sp>
      <p:sp>
        <p:nvSpPr>
          <p:cNvPr id="55" name="object 55"/>
          <p:cNvSpPr txBox="1"/>
          <p:nvPr/>
        </p:nvSpPr>
        <p:spPr>
          <a:xfrm>
            <a:off x="203176" y="1159804"/>
            <a:ext cx="10309039" cy="924869"/>
          </a:xfrm>
          <a:prstGeom prst="rect">
            <a:avLst/>
          </a:prstGeom>
          <a:solidFill>
            <a:schemeClr val="bg1">
              <a:lumMod val="95000"/>
            </a:schemeClr>
          </a:solidFill>
          <a:ln>
            <a:noFill/>
          </a:ln>
        </p:spPr>
        <p:txBody>
          <a:bodyPr vert="horz" wrap="square" lIns="0" tIns="10160" rIns="0" bIns="0" rtlCol="0">
            <a:spAutoFit/>
          </a:bodyPr>
          <a:lstStyle/>
          <a:p>
            <a:pPr marL="1532255" marR="5080" indent="-1520190" algn="ctr">
              <a:lnSpc>
                <a:spcPct val="101200"/>
              </a:lnSpc>
              <a:spcBef>
                <a:spcPts val="80"/>
              </a:spcBef>
            </a:pPr>
            <a:r>
              <a:rPr lang="en-US" sz="2000" b="1" dirty="0">
                <a:solidFill>
                  <a:srgbClr val="002073"/>
                </a:solidFill>
                <a:latin typeface="Helvetica 45 Light"/>
                <a:cs typeface="Times New Roman" panose="02020603050405020304" pitchFamily="18" charset="0"/>
              </a:rPr>
              <a:t>Addressing Normative and Systemic Barriers to Sustainable Contraceptive Uptake and Continuation by Adolescents: Lessons from Engaging Ward Development Committees in northern Nigeria</a:t>
            </a:r>
            <a:endParaRPr sz="2000" dirty="0">
              <a:solidFill>
                <a:srgbClr val="002073"/>
              </a:solidFill>
              <a:latin typeface="Helvetica 45 Light"/>
              <a:cs typeface="Helvetica 45 Light"/>
            </a:endParaRPr>
          </a:p>
        </p:txBody>
      </p:sp>
      <p:sp>
        <p:nvSpPr>
          <p:cNvPr id="56" name="object 56"/>
          <p:cNvSpPr txBox="1"/>
          <p:nvPr/>
        </p:nvSpPr>
        <p:spPr>
          <a:xfrm>
            <a:off x="2373208" y="2145210"/>
            <a:ext cx="5450465" cy="859851"/>
          </a:xfrm>
          <a:prstGeom prst="rect">
            <a:avLst/>
          </a:prstGeom>
        </p:spPr>
        <p:txBody>
          <a:bodyPr vert="horz" wrap="square" lIns="0" tIns="13335" rIns="0" bIns="0" rtlCol="0">
            <a:spAutoFit/>
          </a:bodyPr>
          <a:lstStyle/>
          <a:p>
            <a:pPr algn="ctr">
              <a:lnSpc>
                <a:spcPct val="100000"/>
              </a:lnSpc>
              <a:spcBef>
                <a:spcPts val="105"/>
              </a:spcBef>
            </a:pPr>
            <a:r>
              <a:rPr sz="2300" b="1" spc="-10" dirty="0">
                <a:solidFill>
                  <a:srgbClr val="FFFFFF"/>
                </a:solidFill>
                <a:latin typeface="HelveticaRounded LT Std Bd"/>
                <a:cs typeface="HelveticaRounded LT Std Bd"/>
              </a:rPr>
              <a:t>Authors</a:t>
            </a:r>
            <a:endParaRPr sz="2300" dirty="0">
              <a:latin typeface="HelveticaRounded LT Std Bd"/>
              <a:cs typeface="HelveticaRounded LT Std Bd"/>
            </a:endParaRPr>
          </a:p>
          <a:p>
            <a:pPr algn="ctr"/>
            <a:r>
              <a:rPr lang="en-US" sz="1600" b="1" dirty="0" err="1">
                <a:solidFill>
                  <a:srgbClr val="2C2F80"/>
                </a:solidFill>
                <a:latin typeface="HelveticaRounded LT Std Bd"/>
                <a:cs typeface="HelveticaRounded LT Std Bd"/>
              </a:rPr>
              <a:t>Otsanya</a:t>
            </a:r>
            <a:r>
              <a:rPr lang="en-US" sz="1600" b="1" dirty="0">
                <a:solidFill>
                  <a:srgbClr val="2C2F80"/>
                </a:solidFill>
                <a:latin typeface="HelveticaRounded LT Std Bd"/>
                <a:cs typeface="HelveticaRounded LT Std Bd"/>
              </a:rPr>
              <a:t> Joy Ede and Roselyn Odeh*</a:t>
            </a:r>
            <a:endParaRPr sz="1600" b="1" dirty="0">
              <a:latin typeface="HelveticaRounded LT Std Bd"/>
              <a:cs typeface="HelveticaRounded LT Std Bd"/>
            </a:endParaRPr>
          </a:p>
          <a:p>
            <a:pPr marL="687705" marR="680085" indent="541655" algn="ctr"/>
            <a:r>
              <a:rPr sz="1600" b="1" dirty="0">
                <a:solidFill>
                  <a:srgbClr val="2C2F80"/>
                </a:solidFill>
                <a:latin typeface="Helvetica 45 Light"/>
                <a:cs typeface="Helvetica 45 Light"/>
              </a:rPr>
              <a:t>Society for Family Health, </a:t>
            </a:r>
            <a:r>
              <a:rPr sz="1600" b="1" spc="-10" dirty="0">
                <a:solidFill>
                  <a:srgbClr val="2C2F80"/>
                </a:solidFill>
                <a:latin typeface="Helvetica 45 Light"/>
                <a:cs typeface="Helvetica 45 Light"/>
              </a:rPr>
              <a:t>Nigeria</a:t>
            </a:r>
            <a:endParaRPr lang="en-US" sz="1600" b="1" spc="-10" dirty="0">
              <a:solidFill>
                <a:srgbClr val="2C2F80"/>
              </a:solidFill>
              <a:latin typeface="Helvetica 45 Light"/>
              <a:cs typeface="Helvetica 45 Light"/>
            </a:endParaRPr>
          </a:p>
        </p:txBody>
      </p:sp>
      <p:sp>
        <p:nvSpPr>
          <p:cNvPr id="60" name="Rectangle 59"/>
          <p:cNvSpPr/>
          <p:nvPr/>
        </p:nvSpPr>
        <p:spPr>
          <a:xfrm>
            <a:off x="768109" y="4552649"/>
            <a:ext cx="3429000" cy="276999"/>
          </a:xfrm>
          <a:prstGeom prst="rect">
            <a:avLst/>
          </a:prstGeom>
        </p:spPr>
        <p:txBody>
          <a:bodyPr wrap="square" lIns="91440" tIns="45720" rIns="91440" bIns="45720" anchor="t">
            <a:spAutoFit/>
          </a:bodyPr>
          <a:lstStyle/>
          <a:p>
            <a:pPr marL="457200" indent="-457200" algn="l">
              <a:buFont typeface="Arial" panose="020B0604020202020204" pitchFamily="34" charset="0"/>
              <a:buChar char="•"/>
            </a:pPr>
            <a:r>
              <a:rPr lang="en-US" sz="1200" dirty="0">
                <a:solidFill>
                  <a:srgbClr val="2C2F80"/>
                </a:solidFill>
              </a:rPr>
              <a:t>. </a:t>
            </a:r>
            <a:endParaRPr lang="en-US" sz="1200" dirty="0">
              <a:latin typeface="Times New Roman" panose="02020603050405020304" pitchFamily="18" charset="0"/>
            </a:endParaRPr>
          </a:p>
        </p:txBody>
      </p:sp>
      <p:sp>
        <p:nvSpPr>
          <p:cNvPr id="77" name="Rectangle 76"/>
          <p:cNvSpPr/>
          <p:nvPr/>
        </p:nvSpPr>
        <p:spPr>
          <a:xfrm>
            <a:off x="413474" y="8719541"/>
            <a:ext cx="3637828" cy="553998"/>
          </a:xfrm>
          <a:prstGeom prst="rect">
            <a:avLst/>
          </a:prstGeom>
        </p:spPr>
        <p:txBody>
          <a:bodyPr wrap="square">
            <a:spAutoFit/>
          </a:bodyPr>
          <a:lstStyle/>
          <a:p>
            <a:pPr algn="just"/>
            <a:r>
              <a:rPr lang="en-US" sz="1200" dirty="0">
                <a:effectLst/>
                <a:latin typeface="Times New Roman" panose="02020603050405020304" pitchFamily="18" charset="0"/>
                <a:ea typeface="Times New Roman" panose="02020603050405020304" pitchFamily="18" charset="0"/>
              </a:rPr>
              <a:t>.</a:t>
            </a:r>
          </a:p>
          <a:p>
            <a:endParaRPr lang="en-US" dirty="0">
              <a:latin typeface="Times New Roman" panose="02020603050405020304" pitchFamily="18" charset="0"/>
            </a:endParaRPr>
          </a:p>
        </p:txBody>
      </p:sp>
      <p:pic>
        <p:nvPicPr>
          <p:cNvPr id="62" name="Picture 61"/>
          <p:cNvPicPr/>
          <p:nvPr/>
        </p:nvPicPr>
        <p:blipFill>
          <a:blip r:embed="rId4" cstate="print">
            <a:extLst>
              <a:ext uri="{28A0092B-C50C-407E-A947-70E740481C1C}">
                <a14:useLocalDpi xmlns:a14="http://schemas.microsoft.com/office/drawing/2010/main" val="0"/>
              </a:ext>
            </a:extLst>
          </a:blip>
          <a:stretch>
            <a:fillRect/>
          </a:stretch>
        </p:blipFill>
        <p:spPr>
          <a:xfrm>
            <a:off x="9066163" y="126287"/>
            <a:ext cx="1087205" cy="825197"/>
          </a:xfrm>
          <a:prstGeom prst="rect">
            <a:avLst/>
          </a:prstGeom>
        </p:spPr>
      </p:pic>
      <p:grpSp>
        <p:nvGrpSpPr>
          <p:cNvPr id="3" name="object 43">
            <a:extLst>
              <a:ext uri="{FF2B5EF4-FFF2-40B4-BE49-F238E27FC236}">
                <a16:creationId xmlns:a16="http://schemas.microsoft.com/office/drawing/2014/main" id="{AF244ACD-132D-05A8-AA08-8EDDDDF2827F}"/>
              </a:ext>
            </a:extLst>
          </p:cNvPr>
          <p:cNvGrpSpPr/>
          <p:nvPr/>
        </p:nvGrpSpPr>
        <p:grpSpPr>
          <a:xfrm>
            <a:off x="134353" y="3030959"/>
            <a:ext cx="4940796" cy="2877599"/>
            <a:chOff x="372520" y="8052181"/>
            <a:chExt cx="4026404" cy="3852668"/>
          </a:xfrm>
        </p:grpSpPr>
        <p:pic>
          <p:nvPicPr>
            <p:cNvPr id="4" name="object 44">
              <a:extLst>
                <a:ext uri="{FF2B5EF4-FFF2-40B4-BE49-F238E27FC236}">
                  <a16:creationId xmlns:a16="http://schemas.microsoft.com/office/drawing/2014/main" id="{7A2EAFD8-DFF4-AF0A-4E60-CC37444B6DE3}"/>
                </a:ext>
              </a:extLst>
            </p:cNvPr>
            <p:cNvPicPr/>
            <p:nvPr/>
          </p:nvPicPr>
          <p:blipFill>
            <a:blip r:embed="rId5" cstate="print"/>
            <a:stretch>
              <a:fillRect/>
            </a:stretch>
          </p:blipFill>
          <p:spPr>
            <a:xfrm>
              <a:off x="372520" y="8052181"/>
              <a:ext cx="4026404" cy="3852668"/>
            </a:xfrm>
            <a:prstGeom prst="rect">
              <a:avLst/>
            </a:prstGeom>
          </p:spPr>
        </p:pic>
        <p:sp>
          <p:nvSpPr>
            <p:cNvPr id="5" name="object 45">
              <a:extLst>
                <a:ext uri="{FF2B5EF4-FFF2-40B4-BE49-F238E27FC236}">
                  <a16:creationId xmlns:a16="http://schemas.microsoft.com/office/drawing/2014/main" id="{22475CFA-421D-3936-54BC-689FFA343BB4}"/>
                </a:ext>
              </a:extLst>
            </p:cNvPr>
            <p:cNvSpPr/>
            <p:nvPr/>
          </p:nvSpPr>
          <p:spPr>
            <a:xfrm>
              <a:off x="417603" y="8078389"/>
              <a:ext cx="3794760" cy="3549191"/>
            </a:xfrm>
            <a:custGeom>
              <a:avLst/>
              <a:gdLst/>
              <a:ahLst/>
              <a:cxnLst/>
              <a:rect l="l" t="t" r="r" b="b"/>
              <a:pathLst>
                <a:path w="3794760" h="3622040">
                  <a:moveTo>
                    <a:pt x="3527996" y="0"/>
                  </a:moveTo>
                  <a:lnTo>
                    <a:pt x="266395" y="0"/>
                  </a:lnTo>
                  <a:lnTo>
                    <a:pt x="218509" y="4291"/>
                  </a:lnTo>
                  <a:lnTo>
                    <a:pt x="173439" y="16665"/>
                  </a:lnTo>
                  <a:lnTo>
                    <a:pt x="131938" y="36369"/>
                  </a:lnTo>
                  <a:lnTo>
                    <a:pt x="94758" y="62651"/>
                  </a:lnTo>
                  <a:lnTo>
                    <a:pt x="62651" y="94758"/>
                  </a:lnTo>
                  <a:lnTo>
                    <a:pt x="36369" y="131938"/>
                  </a:lnTo>
                  <a:lnTo>
                    <a:pt x="16665" y="173439"/>
                  </a:lnTo>
                  <a:lnTo>
                    <a:pt x="4291" y="218509"/>
                  </a:lnTo>
                  <a:lnTo>
                    <a:pt x="0" y="266395"/>
                  </a:lnTo>
                  <a:lnTo>
                    <a:pt x="0" y="3355200"/>
                  </a:lnTo>
                  <a:lnTo>
                    <a:pt x="4291" y="3403086"/>
                  </a:lnTo>
                  <a:lnTo>
                    <a:pt x="16665" y="3448155"/>
                  </a:lnTo>
                  <a:lnTo>
                    <a:pt x="36369" y="3489656"/>
                  </a:lnTo>
                  <a:lnTo>
                    <a:pt x="62651" y="3526836"/>
                  </a:lnTo>
                  <a:lnTo>
                    <a:pt x="94758" y="3558943"/>
                  </a:lnTo>
                  <a:lnTo>
                    <a:pt x="131938" y="3585225"/>
                  </a:lnTo>
                  <a:lnTo>
                    <a:pt x="173439" y="3604929"/>
                  </a:lnTo>
                  <a:lnTo>
                    <a:pt x="218509" y="3617303"/>
                  </a:lnTo>
                  <a:lnTo>
                    <a:pt x="266395" y="3621595"/>
                  </a:lnTo>
                  <a:lnTo>
                    <a:pt x="3527996" y="3621595"/>
                  </a:lnTo>
                  <a:lnTo>
                    <a:pt x="3575882" y="3617303"/>
                  </a:lnTo>
                  <a:lnTo>
                    <a:pt x="3620951" y="3604929"/>
                  </a:lnTo>
                  <a:lnTo>
                    <a:pt x="3662452" y="3585225"/>
                  </a:lnTo>
                  <a:lnTo>
                    <a:pt x="3699632" y="3558943"/>
                  </a:lnTo>
                  <a:lnTo>
                    <a:pt x="3731740" y="3526836"/>
                  </a:lnTo>
                  <a:lnTo>
                    <a:pt x="3758021" y="3489656"/>
                  </a:lnTo>
                  <a:lnTo>
                    <a:pt x="3777725" y="3448155"/>
                  </a:lnTo>
                  <a:lnTo>
                    <a:pt x="3790099" y="3403086"/>
                  </a:lnTo>
                  <a:lnTo>
                    <a:pt x="3794391" y="3355200"/>
                  </a:lnTo>
                  <a:lnTo>
                    <a:pt x="3794391" y="266395"/>
                  </a:lnTo>
                  <a:lnTo>
                    <a:pt x="3790099" y="218509"/>
                  </a:lnTo>
                  <a:lnTo>
                    <a:pt x="3777725" y="173439"/>
                  </a:lnTo>
                  <a:lnTo>
                    <a:pt x="3758021" y="131938"/>
                  </a:lnTo>
                  <a:lnTo>
                    <a:pt x="3731740" y="94758"/>
                  </a:lnTo>
                  <a:lnTo>
                    <a:pt x="3699632" y="62651"/>
                  </a:lnTo>
                  <a:lnTo>
                    <a:pt x="3662452" y="36369"/>
                  </a:lnTo>
                  <a:lnTo>
                    <a:pt x="3620951" y="16665"/>
                  </a:lnTo>
                  <a:lnTo>
                    <a:pt x="3575882" y="4291"/>
                  </a:lnTo>
                  <a:lnTo>
                    <a:pt x="3527996" y="0"/>
                  </a:lnTo>
                  <a:close/>
                </a:path>
              </a:pathLst>
            </a:custGeom>
            <a:solidFill>
              <a:srgbClr val="FFFFFF"/>
            </a:solidFill>
          </p:spPr>
          <p:txBody>
            <a:bodyPr wrap="square" lIns="0" tIns="0" rIns="0" bIns="0" rtlCol="0"/>
            <a:lstStyle/>
            <a:p>
              <a:pPr algn="just"/>
              <a:endParaRPr lang="en-US" sz="1400" dirty="0"/>
            </a:p>
            <a:p>
              <a:pPr algn="just"/>
              <a:endParaRPr lang="en-US" sz="1400" dirty="0"/>
            </a:p>
            <a:p>
              <a:pPr algn="l"/>
              <a:r>
                <a:rPr lang="en-US" sz="1400" dirty="0"/>
                <a:t>Modern contraception use by married adolescent girls is extremely low (3.3%), a phenomenon driven by sociocultural norms, gender inequities, provider bias, and health system limitations.</a:t>
              </a:r>
            </a:p>
            <a:p>
              <a:pPr algn="l"/>
              <a:endParaRPr lang="en-US" sz="1400" dirty="0"/>
            </a:p>
            <a:p>
              <a:pPr algn="l"/>
              <a:r>
                <a:rPr lang="en-US" sz="1400" dirty="0"/>
                <a:t>Ward Development Committees (WDCs), though effective in MNCH and immunization, remain underutilized for adolescent sexual and reproductive health and rights (ASRHR). </a:t>
              </a:r>
              <a:r>
                <a:rPr lang="en-US" sz="1400" b="1" dirty="0"/>
                <a:t>The authors share results from a pilot to engage WDCs for ASRHR. </a:t>
              </a:r>
              <a:endParaRPr sz="1400" b="1" dirty="0"/>
            </a:p>
          </p:txBody>
        </p:sp>
        <p:sp>
          <p:nvSpPr>
            <p:cNvPr id="6" name="object 46">
              <a:extLst>
                <a:ext uri="{FF2B5EF4-FFF2-40B4-BE49-F238E27FC236}">
                  <a16:creationId xmlns:a16="http://schemas.microsoft.com/office/drawing/2014/main" id="{F6F3387B-718B-65A8-3F1D-9A1598A443BA}"/>
                </a:ext>
              </a:extLst>
            </p:cNvPr>
            <p:cNvSpPr/>
            <p:nvPr/>
          </p:nvSpPr>
          <p:spPr>
            <a:xfrm>
              <a:off x="417603" y="8078389"/>
              <a:ext cx="3794760" cy="3622040"/>
            </a:xfrm>
            <a:custGeom>
              <a:avLst/>
              <a:gdLst/>
              <a:ahLst/>
              <a:cxnLst/>
              <a:rect l="l" t="t" r="r" b="b"/>
              <a:pathLst>
                <a:path w="3794760" h="3622040">
                  <a:moveTo>
                    <a:pt x="3527996" y="3621595"/>
                  </a:moveTo>
                  <a:lnTo>
                    <a:pt x="266395" y="3621595"/>
                  </a:lnTo>
                  <a:lnTo>
                    <a:pt x="218509" y="3617303"/>
                  </a:lnTo>
                  <a:lnTo>
                    <a:pt x="173439" y="3604929"/>
                  </a:lnTo>
                  <a:lnTo>
                    <a:pt x="131938" y="3585225"/>
                  </a:lnTo>
                  <a:lnTo>
                    <a:pt x="94758" y="3558943"/>
                  </a:lnTo>
                  <a:lnTo>
                    <a:pt x="62651" y="3526836"/>
                  </a:lnTo>
                  <a:lnTo>
                    <a:pt x="36369" y="3489656"/>
                  </a:lnTo>
                  <a:lnTo>
                    <a:pt x="16665" y="3448155"/>
                  </a:lnTo>
                  <a:lnTo>
                    <a:pt x="4291" y="3403086"/>
                  </a:lnTo>
                  <a:lnTo>
                    <a:pt x="0" y="3355200"/>
                  </a:lnTo>
                  <a:lnTo>
                    <a:pt x="0" y="266395"/>
                  </a:lnTo>
                  <a:lnTo>
                    <a:pt x="4291" y="218509"/>
                  </a:lnTo>
                  <a:lnTo>
                    <a:pt x="16665" y="173439"/>
                  </a:lnTo>
                  <a:lnTo>
                    <a:pt x="36369" y="131938"/>
                  </a:lnTo>
                  <a:lnTo>
                    <a:pt x="62651" y="94758"/>
                  </a:lnTo>
                  <a:lnTo>
                    <a:pt x="94758" y="62651"/>
                  </a:lnTo>
                  <a:lnTo>
                    <a:pt x="131938" y="36369"/>
                  </a:lnTo>
                  <a:lnTo>
                    <a:pt x="173439" y="16665"/>
                  </a:lnTo>
                  <a:lnTo>
                    <a:pt x="218509" y="4291"/>
                  </a:lnTo>
                  <a:lnTo>
                    <a:pt x="266395" y="0"/>
                  </a:lnTo>
                  <a:lnTo>
                    <a:pt x="3527996" y="0"/>
                  </a:lnTo>
                  <a:lnTo>
                    <a:pt x="3575882" y="4291"/>
                  </a:lnTo>
                  <a:lnTo>
                    <a:pt x="3620951" y="16665"/>
                  </a:lnTo>
                  <a:lnTo>
                    <a:pt x="3662452" y="36369"/>
                  </a:lnTo>
                  <a:lnTo>
                    <a:pt x="3699632" y="62651"/>
                  </a:lnTo>
                  <a:lnTo>
                    <a:pt x="3731740" y="94758"/>
                  </a:lnTo>
                  <a:lnTo>
                    <a:pt x="3758021" y="131938"/>
                  </a:lnTo>
                  <a:lnTo>
                    <a:pt x="3777725" y="173439"/>
                  </a:lnTo>
                  <a:lnTo>
                    <a:pt x="3790099" y="218509"/>
                  </a:lnTo>
                  <a:lnTo>
                    <a:pt x="3794391" y="266395"/>
                  </a:lnTo>
                  <a:lnTo>
                    <a:pt x="3794391" y="3355200"/>
                  </a:lnTo>
                  <a:lnTo>
                    <a:pt x="3790099" y="3403086"/>
                  </a:lnTo>
                  <a:lnTo>
                    <a:pt x="3777725" y="3448155"/>
                  </a:lnTo>
                  <a:lnTo>
                    <a:pt x="3758021" y="3489656"/>
                  </a:lnTo>
                  <a:lnTo>
                    <a:pt x="3731740" y="3526836"/>
                  </a:lnTo>
                  <a:lnTo>
                    <a:pt x="3699632" y="3558943"/>
                  </a:lnTo>
                  <a:lnTo>
                    <a:pt x="3662452" y="3585225"/>
                  </a:lnTo>
                  <a:lnTo>
                    <a:pt x="3620951" y="3604929"/>
                  </a:lnTo>
                  <a:lnTo>
                    <a:pt x="3575882" y="3617303"/>
                  </a:lnTo>
                  <a:lnTo>
                    <a:pt x="3527996" y="3621595"/>
                  </a:lnTo>
                  <a:close/>
                </a:path>
              </a:pathLst>
            </a:custGeom>
            <a:ln w="12700">
              <a:noFill/>
            </a:ln>
          </p:spPr>
          <p:txBody>
            <a:bodyPr wrap="square" lIns="0" tIns="0" rIns="0" bIns="0" rtlCol="0"/>
            <a:lstStyle/>
            <a:p>
              <a:endParaRPr/>
            </a:p>
          </p:txBody>
        </p:sp>
        <p:sp>
          <p:nvSpPr>
            <p:cNvPr id="7" name="object 47">
              <a:extLst>
                <a:ext uri="{FF2B5EF4-FFF2-40B4-BE49-F238E27FC236}">
                  <a16:creationId xmlns:a16="http://schemas.microsoft.com/office/drawing/2014/main" id="{519C0DD8-2035-2D7F-9E17-DB14D049C3F3}"/>
                </a:ext>
              </a:extLst>
            </p:cNvPr>
            <p:cNvSpPr/>
            <p:nvPr/>
          </p:nvSpPr>
          <p:spPr>
            <a:xfrm>
              <a:off x="756003" y="8093446"/>
              <a:ext cx="3121660" cy="446069"/>
            </a:xfrm>
            <a:custGeom>
              <a:avLst/>
              <a:gdLst/>
              <a:ahLst/>
              <a:cxnLst/>
              <a:rect l="l" t="t" r="r" b="b"/>
              <a:pathLst>
                <a:path w="3121660" h="320675">
                  <a:moveTo>
                    <a:pt x="3121202" y="0"/>
                  </a:moveTo>
                  <a:lnTo>
                    <a:pt x="0" y="0"/>
                  </a:lnTo>
                  <a:lnTo>
                    <a:pt x="0" y="169189"/>
                  </a:lnTo>
                  <a:lnTo>
                    <a:pt x="7707" y="216984"/>
                  </a:lnTo>
                  <a:lnTo>
                    <a:pt x="29171" y="258492"/>
                  </a:lnTo>
                  <a:lnTo>
                    <a:pt x="61900" y="291223"/>
                  </a:lnTo>
                  <a:lnTo>
                    <a:pt x="103404" y="312687"/>
                  </a:lnTo>
                  <a:lnTo>
                    <a:pt x="151193" y="320395"/>
                  </a:lnTo>
                  <a:lnTo>
                    <a:pt x="2969996" y="320395"/>
                  </a:lnTo>
                  <a:lnTo>
                    <a:pt x="3017787" y="312687"/>
                  </a:lnTo>
                  <a:lnTo>
                    <a:pt x="3059294" y="291223"/>
                  </a:lnTo>
                  <a:lnTo>
                    <a:pt x="3092026" y="258492"/>
                  </a:lnTo>
                  <a:lnTo>
                    <a:pt x="3113493" y="216984"/>
                  </a:lnTo>
                  <a:lnTo>
                    <a:pt x="3121202" y="169189"/>
                  </a:lnTo>
                  <a:lnTo>
                    <a:pt x="3121202" y="0"/>
                  </a:lnTo>
                  <a:close/>
                </a:path>
              </a:pathLst>
            </a:custGeom>
            <a:solidFill>
              <a:srgbClr val="2C2F80"/>
            </a:solidFill>
          </p:spPr>
          <p:txBody>
            <a:bodyPr wrap="square" lIns="0" tIns="0" rIns="0" bIns="0" rtlCol="0"/>
            <a:lstStyle/>
            <a:p>
              <a:pPr marL="12700" algn="ctr">
                <a:lnSpc>
                  <a:spcPct val="100000"/>
                </a:lnSpc>
                <a:spcBef>
                  <a:spcPts val="135"/>
                </a:spcBef>
              </a:pPr>
              <a:r>
                <a:rPr lang="en-US" sz="1800" b="1" spc="-10" dirty="0">
                  <a:solidFill>
                    <a:schemeClr val="bg1"/>
                  </a:solidFill>
                  <a:latin typeface="HelveticaRounded LT Std Bd"/>
                  <a:cs typeface="HelveticaRounded LT Std Bd"/>
                </a:rPr>
                <a:t>Introduction</a:t>
              </a:r>
            </a:p>
          </p:txBody>
        </p:sp>
        <p:sp>
          <p:nvSpPr>
            <p:cNvPr id="8" name="object 48">
              <a:extLst>
                <a:ext uri="{FF2B5EF4-FFF2-40B4-BE49-F238E27FC236}">
                  <a16:creationId xmlns:a16="http://schemas.microsoft.com/office/drawing/2014/main" id="{AB181A03-DBA0-71C1-729C-183C21E511CB}"/>
                </a:ext>
              </a:extLst>
            </p:cNvPr>
            <p:cNvSpPr/>
            <p:nvPr/>
          </p:nvSpPr>
          <p:spPr>
            <a:xfrm>
              <a:off x="756003" y="8093446"/>
              <a:ext cx="3121660" cy="320675"/>
            </a:xfrm>
            <a:custGeom>
              <a:avLst/>
              <a:gdLst/>
              <a:ahLst/>
              <a:cxnLst/>
              <a:rect l="l" t="t" r="r" b="b"/>
              <a:pathLst>
                <a:path w="3121660" h="320675">
                  <a:moveTo>
                    <a:pt x="2969996" y="320395"/>
                  </a:moveTo>
                  <a:lnTo>
                    <a:pt x="151193" y="320395"/>
                  </a:lnTo>
                  <a:lnTo>
                    <a:pt x="103404" y="312687"/>
                  </a:lnTo>
                  <a:lnTo>
                    <a:pt x="61900" y="291223"/>
                  </a:lnTo>
                  <a:lnTo>
                    <a:pt x="29171" y="258492"/>
                  </a:lnTo>
                  <a:lnTo>
                    <a:pt x="7707" y="216984"/>
                  </a:lnTo>
                  <a:lnTo>
                    <a:pt x="0" y="169189"/>
                  </a:lnTo>
                  <a:lnTo>
                    <a:pt x="0" y="0"/>
                  </a:lnTo>
                  <a:lnTo>
                    <a:pt x="3121202" y="0"/>
                  </a:lnTo>
                  <a:lnTo>
                    <a:pt x="3121202" y="169189"/>
                  </a:lnTo>
                  <a:lnTo>
                    <a:pt x="3113493" y="216984"/>
                  </a:lnTo>
                  <a:lnTo>
                    <a:pt x="3092026" y="258492"/>
                  </a:lnTo>
                  <a:lnTo>
                    <a:pt x="3059294" y="291223"/>
                  </a:lnTo>
                  <a:lnTo>
                    <a:pt x="3017787" y="312687"/>
                  </a:lnTo>
                  <a:lnTo>
                    <a:pt x="2969996" y="320395"/>
                  </a:lnTo>
                  <a:close/>
                </a:path>
              </a:pathLst>
            </a:custGeom>
            <a:ln w="12700">
              <a:solidFill>
                <a:srgbClr val="2C2F80"/>
              </a:solidFill>
            </a:ln>
          </p:spPr>
          <p:txBody>
            <a:bodyPr wrap="square" lIns="0" tIns="0" rIns="0" bIns="0" rtlCol="0"/>
            <a:lstStyle/>
            <a:p>
              <a:endParaRPr/>
            </a:p>
          </p:txBody>
        </p:sp>
      </p:grpSp>
      <p:grpSp>
        <p:nvGrpSpPr>
          <p:cNvPr id="15" name="object 43">
            <a:extLst>
              <a:ext uri="{FF2B5EF4-FFF2-40B4-BE49-F238E27FC236}">
                <a16:creationId xmlns:a16="http://schemas.microsoft.com/office/drawing/2014/main" id="{2104183F-0962-D90F-D139-E0C7E38037B9}"/>
              </a:ext>
            </a:extLst>
          </p:cNvPr>
          <p:cNvGrpSpPr/>
          <p:nvPr/>
        </p:nvGrpSpPr>
        <p:grpSpPr>
          <a:xfrm>
            <a:off x="62552" y="11676278"/>
            <a:ext cx="5049798" cy="2617362"/>
            <a:chOff x="372520" y="8052181"/>
            <a:chExt cx="4026404" cy="3852668"/>
          </a:xfrm>
        </p:grpSpPr>
        <p:pic>
          <p:nvPicPr>
            <p:cNvPr id="16" name="object 44">
              <a:extLst>
                <a:ext uri="{FF2B5EF4-FFF2-40B4-BE49-F238E27FC236}">
                  <a16:creationId xmlns:a16="http://schemas.microsoft.com/office/drawing/2014/main" id="{18F684B2-A31F-340E-8E7A-4E28CB77627A}"/>
                </a:ext>
              </a:extLst>
            </p:cNvPr>
            <p:cNvPicPr/>
            <p:nvPr/>
          </p:nvPicPr>
          <p:blipFill>
            <a:blip r:embed="rId5" cstate="print"/>
            <a:stretch>
              <a:fillRect/>
            </a:stretch>
          </p:blipFill>
          <p:spPr>
            <a:xfrm>
              <a:off x="372520" y="8052181"/>
              <a:ext cx="4026404" cy="3852668"/>
            </a:xfrm>
            <a:prstGeom prst="rect">
              <a:avLst/>
            </a:prstGeom>
            <a:ln>
              <a:noFill/>
            </a:ln>
          </p:spPr>
        </p:pic>
        <p:sp>
          <p:nvSpPr>
            <p:cNvPr id="46" name="object 45">
              <a:extLst>
                <a:ext uri="{FF2B5EF4-FFF2-40B4-BE49-F238E27FC236}">
                  <a16:creationId xmlns:a16="http://schemas.microsoft.com/office/drawing/2014/main" id="{40F9B93F-CCA4-C5F7-8E3D-AC0404D0D06B}"/>
                </a:ext>
              </a:extLst>
            </p:cNvPr>
            <p:cNvSpPr/>
            <p:nvPr/>
          </p:nvSpPr>
          <p:spPr>
            <a:xfrm>
              <a:off x="417603" y="8078389"/>
              <a:ext cx="3794760" cy="3622040"/>
            </a:xfrm>
            <a:custGeom>
              <a:avLst/>
              <a:gdLst/>
              <a:ahLst/>
              <a:cxnLst/>
              <a:rect l="l" t="t" r="r" b="b"/>
              <a:pathLst>
                <a:path w="3794760" h="3622040">
                  <a:moveTo>
                    <a:pt x="3527996" y="0"/>
                  </a:moveTo>
                  <a:lnTo>
                    <a:pt x="266395" y="0"/>
                  </a:lnTo>
                  <a:lnTo>
                    <a:pt x="218509" y="4291"/>
                  </a:lnTo>
                  <a:lnTo>
                    <a:pt x="173439" y="16665"/>
                  </a:lnTo>
                  <a:lnTo>
                    <a:pt x="131938" y="36369"/>
                  </a:lnTo>
                  <a:lnTo>
                    <a:pt x="94758" y="62651"/>
                  </a:lnTo>
                  <a:lnTo>
                    <a:pt x="62651" y="94758"/>
                  </a:lnTo>
                  <a:lnTo>
                    <a:pt x="36369" y="131938"/>
                  </a:lnTo>
                  <a:lnTo>
                    <a:pt x="16665" y="173439"/>
                  </a:lnTo>
                  <a:lnTo>
                    <a:pt x="4291" y="218509"/>
                  </a:lnTo>
                  <a:lnTo>
                    <a:pt x="0" y="266395"/>
                  </a:lnTo>
                  <a:lnTo>
                    <a:pt x="0" y="3355200"/>
                  </a:lnTo>
                  <a:lnTo>
                    <a:pt x="4291" y="3403086"/>
                  </a:lnTo>
                  <a:lnTo>
                    <a:pt x="16665" y="3448155"/>
                  </a:lnTo>
                  <a:lnTo>
                    <a:pt x="36369" y="3489656"/>
                  </a:lnTo>
                  <a:lnTo>
                    <a:pt x="62651" y="3526836"/>
                  </a:lnTo>
                  <a:lnTo>
                    <a:pt x="94758" y="3558943"/>
                  </a:lnTo>
                  <a:lnTo>
                    <a:pt x="131938" y="3585225"/>
                  </a:lnTo>
                  <a:lnTo>
                    <a:pt x="173439" y="3604929"/>
                  </a:lnTo>
                  <a:lnTo>
                    <a:pt x="218509" y="3617303"/>
                  </a:lnTo>
                  <a:lnTo>
                    <a:pt x="266395" y="3621595"/>
                  </a:lnTo>
                  <a:lnTo>
                    <a:pt x="3527996" y="3621595"/>
                  </a:lnTo>
                  <a:lnTo>
                    <a:pt x="3575882" y="3617303"/>
                  </a:lnTo>
                  <a:lnTo>
                    <a:pt x="3620951" y="3604929"/>
                  </a:lnTo>
                  <a:lnTo>
                    <a:pt x="3662452" y="3585225"/>
                  </a:lnTo>
                  <a:lnTo>
                    <a:pt x="3699632" y="3558943"/>
                  </a:lnTo>
                  <a:lnTo>
                    <a:pt x="3731740" y="3526836"/>
                  </a:lnTo>
                  <a:lnTo>
                    <a:pt x="3758021" y="3489656"/>
                  </a:lnTo>
                  <a:lnTo>
                    <a:pt x="3777725" y="3448155"/>
                  </a:lnTo>
                  <a:lnTo>
                    <a:pt x="3790099" y="3403086"/>
                  </a:lnTo>
                  <a:lnTo>
                    <a:pt x="3794391" y="3355200"/>
                  </a:lnTo>
                  <a:lnTo>
                    <a:pt x="3794391" y="266395"/>
                  </a:lnTo>
                  <a:lnTo>
                    <a:pt x="3790099" y="218509"/>
                  </a:lnTo>
                  <a:lnTo>
                    <a:pt x="3777725" y="173439"/>
                  </a:lnTo>
                  <a:lnTo>
                    <a:pt x="3758021" y="131938"/>
                  </a:lnTo>
                  <a:lnTo>
                    <a:pt x="3731740" y="94758"/>
                  </a:lnTo>
                  <a:lnTo>
                    <a:pt x="3699632" y="62651"/>
                  </a:lnTo>
                  <a:lnTo>
                    <a:pt x="3662452" y="36369"/>
                  </a:lnTo>
                  <a:lnTo>
                    <a:pt x="3620951" y="16665"/>
                  </a:lnTo>
                  <a:lnTo>
                    <a:pt x="3575882" y="4291"/>
                  </a:lnTo>
                  <a:lnTo>
                    <a:pt x="3527996" y="0"/>
                  </a:lnTo>
                  <a:close/>
                </a:path>
              </a:pathLst>
            </a:custGeom>
            <a:solidFill>
              <a:srgbClr val="FFFFFF"/>
            </a:solidFill>
            <a:ln>
              <a:noFill/>
            </a:ln>
          </p:spPr>
          <p:txBody>
            <a:bodyPr wrap="square" lIns="0" tIns="0" rIns="0" bIns="0" rtlCol="0"/>
            <a:lstStyle/>
            <a:p>
              <a:pPr algn="just"/>
              <a:endParaRPr lang="en-US" sz="1400" dirty="0"/>
            </a:p>
            <a:p>
              <a:pPr algn="just"/>
              <a:endParaRPr lang="en-US" sz="1400" dirty="0"/>
            </a:p>
            <a:p>
              <a:pPr algn="l"/>
              <a:r>
                <a:rPr lang="en-US" sz="1400" dirty="0"/>
                <a:t>Ward Development Committees engagement is an effective strategy to embed adolescent contraceptive services within community structures. The pilot showed strong institutional uptake, but sustainability challenges remain, particularly around financing for demand generation and maintaining free access under local procurement. Scaling this model will require adolescent-specific funding, stronger policy frameworks, and phased approaches to address normative barriers for long-term success.</a:t>
              </a:r>
              <a:endParaRPr sz="1400" dirty="0"/>
            </a:p>
          </p:txBody>
        </p:sp>
        <p:sp>
          <p:nvSpPr>
            <p:cNvPr id="47" name="object 46">
              <a:extLst>
                <a:ext uri="{FF2B5EF4-FFF2-40B4-BE49-F238E27FC236}">
                  <a16:creationId xmlns:a16="http://schemas.microsoft.com/office/drawing/2014/main" id="{7F1E11B3-1929-C286-BFBF-BF45715755FB}"/>
                </a:ext>
              </a:extLst>
            </p:cNvPr>
            <p:cNvSpPr/>
            <p:nvPr/>
          </p:nvSpPr>
          <p:spPr>
            <a:xfrm>
              <a:off x="417603" y="8078389"/>
              <a:ext cx="3794760" cy="3622040"/>
            </a:xfrm>
            <a:custGeom>
              <a:avLst/>
              <a:gdLst/>
              <a:ahLst/>
              <a:cxnLst/>
              <a:rect l="l" t="t" r="r" b="b"/>
              <a:pathLst>
                <a:path w="3794760" h="3622040">
                  <a:moveTo>
                    <a:pt x="3527996" y="3621595"/>
                  </a:moveTo>
                  <a:lnTo>
                    <a:pt x="266395" y="3621595"/>
                  </a:lnTo>
                  <a:lnTo>
                    <a:pt x="218509" y="3617303"/>
                  </a:lnTo>
                  <a:lnTo>
                    <a:pt x="173439" y="3604929"/>
                  </a:lnTo>
                  <a:lnTo>
                    <a:pt x="131938" y="3585225"/>
                  </a:lnTo>
                  <a:lnTo>
                    <a:pt x="94758" y="3558943"/>
                  </a:lnTo>
                  <a:lnTo>
                    <a:pt x="62651" y="3526836"/>
                  </a:lnTo>
                  <a:lnTo>
                    <a:pt x="36369" y="3489656"/>
                  </a:lnTo>
                  <a:lnTo>
                    <a:pt x="16665" y="3448155"/>
                  </a:lnTo>
                  <a:lnTo>
                    <a:pt x="4291" y="3403086"/>
                  </a:lnTo>
                  <a:lnTo>
                    <a:pt x="0" y="3355200"/>
                  </a:lnTo>
                  <a:lnTo>
                    <a:pt x="0" y="266395"/>
                  </a:lnTo>
                  <a:lnTo>
                    <a:pt x="4291" y="218509"/>
                  </a:lnTo>
                  <a:lnTo>
                    <a:pt x="16665" y="173439"/>
                  </a:lnTo>
                  <a:lnTo>
                    <a:pt x="36369" y="131938"/>
                  </a:lnTo>
                  <a:lnTo>
                    <a:pt x="62651" y="94758"/>
                  </a:lnTo>
                  <a:lnTo>
                    <a:pt x="94758" y="62651"/>
                  </a:lnTo>
                  <a:lnTo>
                    <a:pt x="131938" y="36369"/>
                  </a:lnTo>
                  <a:lnTo>
                    <a:pt x="173439" y="16665"/>
                  </a:lnTo>
                  <a:lnTo>
                    <a:pt x="218509" y="4291"/>
                  </a:lnTo>
                  <a:lnTo>
                    <a:pt x="266395" y="0"/>
                  </a:lnTo>
                  <a:lnTo>
                    <a:pt x="3527996" y="0"/>
                  </a:lnTo>
                  <a:lnTo>
                    <a:pt x="3575882" y="4291"/>
                  </a:lnTo>
                  <a:lnTo>
                    <a:pt x="3620951" y="16665"/>
                  </a:lnTo>
                  <a:lnTo>
                    <a:pt x="3662452" y="36369"/>
                  </a:lnTo>
                  <a:lnTo>
                    <a:pt x="3699632" y="62651"/>
                  </a:lnTo>
                  <a:lnTo>
                    <a:pt x="3731740" y="94758"/>
                  </a:lnTo>
                  <a:lnTo>
                    <a:pt x="3758021" y="131938"/>
                  </a:lnTo>
                  <a:lnTo>
                    <a:pt x="3777725" y="173439"/>
                  </a:lnTo>
                  <a:lnTo>
                    <a:pt x="3790099" y="218509"/>
                  </a:lnTo>
                  <a:lnTo>
                    <a:pt x="3794391" y="266395"/>
                  </a:lnTo>
                  <a:lnTo>
                    <a:pt x="3794391" y="3355200"/>
                  </a:lnTo>
                  <a:lnTo>
                    <a:pt x="3790099" y="3403086"/>
                  </a:lnTo>
                  <a:lnTo>
                    <a:pt x="3777725" y="3448155"/>
                  </a:lnTo>
                  <a:lnTo>
                    <a:pt x="3758021" y="3489656"/>
                  </a:lnTo>
                  <a:lnTo>
                    <a:pt x="3731740" y="3526836"/>
                  </a:lnTo>
                  <a:lnTo>
                    <a:pt x="3699632" y="3558943"/>
                  </a:lnTo>
                  <a:lnTo>
                    <a:pt x="3662452" y="3585225"/>
                  </a:lnTo>
                  <a:lnTo>
                    <a:pt x="3620951" y="3604929"/>
                  </a:lnTo>
                  <a:lnTo>
                    <a:pt x="3575882" y="3617303"/>
                  </a:lnTo>
                  <a:lnTo>
                    <a:pt x="3527996" y="3621595"/>
                  </a:lnTo>
                  <a:close/>
                </a:path>
              </a:pathLst>
            </a:custGeom>
            <a:ln w="12700">
              <a:noFill/>
            </a:ln>
          </p:spPr>
          <p:txBody>
            <a:bodyPr wrap="square" lIns="0" tIns="0" rIns="0" bIns="0" rtlCol="0"/>
            <a:lstStyle/>
            <a:p>
              <a:endParaRPr/>
            </a:p>
          </p:txBody>
        </p:sp>
        <p:sp>
          <p:nvSpPr>
            <p:cNvPr id="48" name="object 47">
              <a:extLst>
                <a:ext uri="{FF2B5EF4-FFF2-40B4-BE49-F238E27FC236}">
                  <a16:creationId xmlns:a16="http://schemas.microsoft.com/office/drawing/2014/main" id="{00CED5F4-3398-90E7-D9E6-9CAC4502D2E4}"/>
                </a:ext>
              </a:extLst>
            </p:cNvPr>
            <p:cNvSpPr/>
            <p:nvPr/>
          </p:nvSpPr>
          <p:spPr>
            <a:xfrm>
              <a:off x="756003" y="8093445"/>
              <a:ext cx="3121660" cy="485906"/>
            </a:xfrm>
            <a:custGeom>
              <a:avLst/>
              <a:gdLst/>
              <a:ahLst/>
              <a:cxnLst/>
              <a:rect l="l" t="t" r="r" b="b"/>
              <a:pathLst>
                <a:path w="3121660" h="320675">
                  <a:moveTo>
                    <a:pt x="3121202" y="0"/>
                  </a:moveTo>
                  <a:lnTo>
                    <a:pt x="0" y="0"/>
                  </a:lnTo>
                  <a:lnTo>
                    <a:pt x="0" y="169189"/>
                  </a:lnTo>
                  <a:lnTo>
                    <a:pt x="7707" y="216984"/>
                  </a:lnTo>
                  <a:lnTo>
                    <a:pt x="29171" y="258492"/>
                  </a:lnTo>
                  <a:lnTo>
                    <a:pt x="61900" y="291223"/>
                  </a:lnTo>
                  <a:lnTo>
                    <a:pt x="103404" y="312687"/>
                  </a:lnTo>
                  <a:lnTo>
                    <a:pt x="151193" y="320395"/>
                  </a:lnTo>
                  <a:lnTo>
                    <a:pt x="2969996" y="320395"/>
                  </a:lnTo>
                  <a:lnTo>
                    <a:pt x="3017787" y="312687"/>
                  </a:lnTo>
                  <a:lnTo>
                    <a:pt x="3059294" y="291223"/>
                  </a:lnTo>
                  <a:lnTo>
                    <a:pt x="3092026" y="258492"/>
                  </a:lnTo>
                  <a:lnTo>
                    <a:pt x="3113493" y="216984"/>
                  </a:lnTo>
                  <a:lnTo>
                    <a:pt x="3121202" y="169189"/>
                  </a:lnTo>
                  <a:lnTo>
                    <a:pt x="3121202" y="0"/>
                  </a:lnTo>
                  <a:close/>
                </a:path>
              </a:pathLst>
            </a:custGeom>
            <a:solidFill>
              <a:srgbClr val="2C2F80"/>
            </a:solidFill>
            <a:ln>
              <a:noFill/>
            </a:ln>
          </p:spPr>
          <p:txBody>
            <a:bodyPr wrap="square" lIns="0" tIns="0" rIns="0" bIns="0" rtlCol="0"/>
            <a:lstStyle/>
            <a:p>
              <a:pPr marL="12700" algn="ctr">
                <a:lnSpc>
                  <a:spcPct val="100000"/>
                </a:lnSpc>
                <a:spcBef>
                  <a:spcPts val="135"/>
                </a:spcBef>
              </a:pPr>
              <a:r>
                <a:rPr lang="en-US" sz="1800" b="1" spc="-10" dirty="0">
                  <a:solidFill>
                    <a:schemeClr val="bg1"/>
                  </a:solidFill>
                  <a:latin typeface="HelveticaRounded LT Std Bd"/>
                  <a:cs typeface="HelveticaRounded LT Std Bd"/>
                </a:rPr>
                <a:t>Conclusion</a:t>
              </a:r>
            </a:p>
          </p:txBody>
        </p:sp>
        <p:sp>
          <p:nvSpPr>
            <p:cNvPr id="49" name="object 48">
              <a:extLst>
                <a:ext uri="{FF2B5EF4-FFF2-40B4-BE49-F238E27FC236}">
                  <a16:creationId xmlns:a16="http://schemas.microsoft.com/office/drawing/2014/main" id="{6BA3C56F-6CD1-397C-6F88-2C7682566AA4}"/>
                </a:ext>
              </a:extLst>
            </p:cNvPr>
            <p:cNvSpPr/>
            <p:nvPr/>
          </p:nvSpPr>
          <p:spPr>
            <a:xfrm>
              <a:off x="756003" y="8093447"/>
              <a:ext cx="3121660" cy="485904"/>
            </a:xfrm>
            <a:custGeom>
              <a:avLst/>
              <a:gdLst/>
              <a:ahLst/>
              <a:cxnLst/>
              <a:rect l="l" t="t" r="r" b="b"/>
              <a:pathLst>
                <a:path w="3121660" h="320675">
                  <a:moveTo>
                    <a:pt x="2969996" y="320395"/>
                  </a:moveTo>
                  <a:lnTo>
                    <a:pt x="151193" y="320395"/>
                  </a:lnTo>
                  <a:lnTo>
                    <a:pt x="103404" y="312687"/>
                  </a:lnTo>
                  <a:lnTo>
                    <a:pt x="61900" y="291223"/>
                  </a:lnTo>
                  <a:lnTo>
                    <a:pt x="29171" y="258492"/>
                  </a:lnTo>
                  <a:lnTo>
                    <a:pt x="7707" y="216984"/>
                  </a:lnTo>
                  <a:lnTo>
                    <a:pt x="0" y="169189"/>
                  </a:lnTo>
                  <a:lnTo>
                    <a:pt x="0" y="0"/>
                  </a:lnTo>
                  <a:lnTo>
                    <a:pt x="3121202" y="0"/>
                  </a:lnTo>
                  <a:lnTo>
                    <a:pt x="3121202" y="169189"/>
                  </a:lnTo>
                  <a:lnTo>
                    <a:pt x="3113493" y="216984"/>
                  </a:lnTo>
                  <a:lnTo>
                    <a:pt x="3092026" y="258492"/>
                  </a:lnTo>
                  <a:lnTo>
                    <a:pt x="3059294" y="291223"/>
                  </a:lnTo>
                  <a:lnTo>
                    <a:pt x="3017787" y="312687"/>
                  </a:lnTo>
                  <a:lnTo>
                    <a:pt x="2969996" y="320395"/>
                  </a:lnTo>
                  <a:close/>
                </a:path>
              </a:pathLst>
            </a:custGeom>
            <a:ln w="12700">
              <a:noFill/>
            </a:ln>
          </p:spPr>
          <p:txBody>
            <a:bodyPr wrap="square" lIns="0" tIns="0" rIns="0" bIns="0" rtlCol="0"/>
            <a:lstStyle/>
            <a:p>
              <a:endParaRPr/>
            </a:p>
          </p:txBody>
        </p:sp>
      </p:grpSp>
      <p:grpSp>
        <p:nvGrpSpPr>
          <p:cNvPr id="74" name="object 43">
            <a:extLst>
              <a:ext uri="{FF2B5EF4-FFF2-40B4-BE49-F238E27FC236}">
                <a16:creationId xmlns:a16="http://schemas.microsoft.com/office/drawing/2014/main" id="{C3387F9B-DC20-A113-D033-4CF734DEBDA5}"/>
              </a:ext>
            </a:extLst>
          </p:cNvPr>
          <p:cNvGrpSpPr/>
          <p:nvPr/>
        </p:nvGrpSpPr>
        <p:grpSpPr>
          <a:xfrm>
            <a:off x="97279" y="5834839"/>
            <a:ext cx="5011495" cy="2794704"/>
            <a:chOff x="372520" y="8052181"/>
            <a:chExt cx="4026404" cy="3852668"/>
          </a:xfrm>
        </p:grpSpPr>
        <p:pic>
          <p:nvPicPr>
            <p:cNvPr id="78" name="object 44">
              <a:extLst>
                <a:ext uri="{FF2B5EF4-FFF2-40B4-BE49-F238E27FC236}">
                  <a16:creationId xmlns:a16="http://schemas.microsoft.com/office/drawing/2014/main" id="{1D89B12A-0764-9D3E-B9C4-4F1C96678CC4}"/>
                </a:ext>
              </a:extLst>
            </p:cNvPr>
            <p:cNvPicPr/>
            <p:nvPr/>
          </p:nvPicPr>
          <p:blipFill>
            <a:blip r:embed="rId5" cstate="print"/>
            <a:stretch>
              <a:fillRect/>
            </a:stretch>
          </p:blipFill>
          <p:spPr>
            <a:xfrm>
              <a:off x="372520" y="8052181"/>
              <a:ext cx="4026404" cy="3852668"/>
            </a:xfrm>
            <a:prstGeom prst="rect">
              <a:avLst/>
            </a:prstGeom>
          </p:spPr>
        </p:pic>
        <p:sp>
          <p:nvSpPr>
            <p:cNvPr id="79" name="object 45">
              <a:extLst>
                <a:ext uri="{FF2B5EF4-FFF2-40B4-BE49-F238E27FC236}">
                  <a16:creationId xmlns:a16="http://schemas.microsoft.com/office/drawing/2014/main" id="{B78FF3F4-40DC-829C-82FE-1FD17E5679D2}"/>
                </a:ext>
              </a:extLst>
            </p:cNvPr>
            <p:cNvSpPr/>
            <p:nvPr/>
          </p:nvSpPr>
          <p:spPr>
            <a:xfrm>
              <a:off x="417603" y="8078389"/>
              <a:ext cx="3794760" cy="3622040"/>
            </a:xfrm>
            <a:custGeom>
              <a:avLst/>
              <a:gdLst/>
              <a:ahLst/>
              <a:cxnLst/>
              <a:rect l="l" t="t" r="r" b="b"/>
              <a:pathLst>
                <a:path w="3794760" h="3622040">
                  <a:moveTo>
                    <a:pt x="3527996" y="0"/>
                  </a:moveTo>
                  <a:lnTo>
                    <a:pt x="266395" y="0"/>
                  </a:lnTo>
                  <a:lnTo>
                    <a:pt x="218509" y="4291"/>
                  </a:lnTo>
                  <a:lnTo>
                    <a:pt x="173439" y="16665"/>
                  </a:lnTo>
                  <a:lnTo>
                    <a:pt x="131938" y="36369"/>
                  </a:lnTo>
                  <a:lnTo>
                    <a:pt x="94758" y="62651"/>
                  </a:lnTo>
                  <a:lnTo>
                    <a:pt x="62651" y="94758"/>
                  </a:lnTo>
                  <a:lnTo>
                    <a:pt x="36369" y="131938"/>
                  </a:lnTo>
                  <a:lnTo>
                    <a:pt x="16665" y="173439"/>
                  </a:lnTo>
                  <a:lnTo>
                    <a:pt x="4291" y="218509"/>
                  </a:lnTo>
                  <a:lnTo>
                    <a:pt x="0" y="266395"/>
                  </a:lnTo>
                  <a:lnTo>
                    <a:pt x="0" y="3355200"/>
                  </a:lnTo>
                  <a:lnTo>
                    <a:pt x="4291" y="3403086"/>
                  </a:lnTo>
                  <a:lnTo>
                    <a:pt x="16665" y="3448155"/>
                  </a:lnTo>
                  <a:lnTo>
                    <a:pt x="36369" y="3489656"/>
                  </a:lnTo>
                  <a:lnTo>
                    <a:pt x="62651" y="3526836"/>
                  </a:lnTo>
                  <a:lnTo>
                    <a:pt x="94758" y="3558943"/>
                  </a:lnTo>
                  <a:lnTo>
                    <a:pt x="131938" y="3585225"/>
                  </a:lnTo>
                  <a:lnTo>
                    <a:pt x="173439" y="3604929"/>
                  </a:lnTo>
                  <a:lnTo>
                    <a:pt x="218509" y="3617303"/>
                  </a:lnTo>
                  <a:lnTo>
                    <a:pt x="266395" y="3621595"/>
                  </a:lnTo>
                  <a:lnTo>
                    <a:pt x="3527996" y="3621595"/>
                  </a:lnTo>
                  <a:lnTo>
                    <a:pt x="3575882" y="3617303"/>
                  </a:lnTo>
                  <a:lnTo>
                    <a:pt x="3620951" y="3604929"/>
                  </a:lnTo>
                  <a:lnTo>
                    <a:pt x="3662452" y="3585225"/>
                  </a:lnTo>
                  <a:lnTo>
                    <a:pt x="3699632" y="3558943"/>
                  </a:lnTo>
                  <a:lnTo>
                    <a:pt x="3731740" y="3526836"/>
                  </a:lnTo>
                  <a:lnTo>
                    <a:pt x="3758021" y="3489656"/>
                  </a:lnTo>
                  <a:lnTo>
                    <a:pt x="3777725" y="3448155"/>
                  </a:lnTo>
                  <a:lnTo>
                    <a:pt x="3790099" y="3403086"/>
                  </a:lnTo>
                  <a:lnTo>
                    <a:pt x="3794391" y="3355200"/>
                  </a:lnTo>
                  <a:lnTo>
                    <a:pt x="3794391" y="266395"/>
                  </a:lnTo>
                  <a:lnTo>
                    <a:pt x="3790099" y="218509"/>
                  </a:lnTo>
                  <a:lnTo>
                    <a:pt x="3777725" y="173439"/>
                  </a:lnTo>
                  <a:lnTo>
                    <a:pt x="3758021" y="131938"/>
                  </a:lnTo>
                  <a:lnTo>
                    <a:pt x="3731740" y="94758"/>
                  </a:lnTo>
                  <a:lnTo>
                    <a:pt x="3699632" y="62651"/>
                  </a:lnTo>
                  <a:lnTo>
                    <a:pt x="3662452" y="36369"/>
                  </a:lnTo>
                  <a:lnTo>
                    <a:pt x="3620951" y="16665"/>
                  </a:lnTo>
                  <a:lnTo>
                    <a:pt x="3575882" y="4291"/>
                  </a:lnTo>
                  <a:lnTo>
                    <a:pt x="3527996" y="0"/>
                  </a:lnTo>
                  <a:close/>
                </a:path>
              </a:pathLst>
            </a:custGeom>
            <a:solidFill>
              <a:srgbClr val="FFFFFF"/>
            </a:solidFill>
          </p:spPr>
          <p:txBody>
            <a:bodyPr wrap="square" lIns="0" tIns="0" rIns="0" bIns="0" rtlCol="0"/>
            <a:lstStyle/>
            <a:p>
              <a:pPr algn="just"/>
              <a:endParaRPr lang="en-US" sz="1400" dirty="0"/>
            </a:p>
            <a:p>
              <a:pPr algn="just"/>
              <a:endParaRPr lang="en-US" sz="1400" dirty="0"/>
            </a:p>
            <a:p>
              <a:pPr algn="l"/>
              <a:r>
                <a:rPr lang="en-US" sz="1400" dirty="0"/>
                <a:t>A pilot initiative was implemented across 31 wards (5% of viable WDCs) in Kaduna, Kano, Jigawa, and Nasarawa States. The multi-component strategy included:</a:t>
              </a:r>
            </a:p>
            <a:p>
              <a:pPr marL="171450" indent="-171450" algn="l">
                <a:buFont typeface="Wingdings" panose="05000000000000000000" pitchFamily="2" charset="2"/>
                <a:buChar char="ü"/>
              </a:pPr>
              <a:r>
                <a:rPr lang="en-US" sz="1400" dirty="0"/>
                <a:t>Formation of adolescent-focused health sub-committees.</a:t>
              </a:r>
            </a:p>
            <a:p>
              <a:pPr marL="171450" indent="-171450" algn="l">
                <a:buFont typeface="Wingdings" panose="05000000000000000000" pitchFamily="2" charset="2"/>
                <a:buChar char="ü"/>
              </a:pPr>
              <a:r>
                <a:rPr lang="en-US" sz="1400" dirty="0"/>
                <a:t>Advocacy for government Basic Health Care Provision Fund allocation for contraceptive services.</a:t>
              </a:r>
            </a:p>
            <a:p>
              <a:pPr marL="171450" indent="-171450" algn="l">
                <a:buFont typeface="Wingdings" panose="05000000000000000000" pitchFamily="2" charset="2"/>
                <a:buChar char="ü"/>
              </a:pPr>
              <a:r>
                <a:rPr lang="en-US" sz="1400" dirty="0"/>
                <a:t>Training WDC members as “Champions of Change” to address misconceptions.</a:t>
              </a:r>
            </a:p>
            <a:p>
              <a:pPr marL="171450" indent="-171450" algn="l">
                <a:buFont typeface="Wingdings" panose="05000000000000000000" pitchFamily="2" charset="2"/>
                <a:buChar char="ü"/>
              </a:pPr>
              <a:r>
                <a:rPr lang="en-US" sz="1400" dirty="0"/>
                <a:t>Facility quality assessments for adolescent-responsive service delivery.</a:t>
              </a:r>
            </a:p>
            <a:p>
              <a:pPr algn="just"/>
              <a:endParaRPr sz="1400" dirty="0"/>
            </a:p>
          </p:txBody>
        </p:sp>
        <p:sp>
          <p:nvSpPr>
            <p:cNvPr id="80" name="object 46">
              <a:extLst>
                <a:ext uri="{FF2B5EF4-FFF2-40B4-BE49-F238E27FC236}">
                  <a16:creationId xmlns:a16="http://schemas.microsoft.com/office/drawing/2014/main" id="{5FDF14A3-3A20-7F2D-255B-7F077AAC56A7}"/>
                </a:ext>
              </a:extLst>
            </p:cNvPr>
            <p:cNvSpPr/>
            <p:nvPr/>
          </p:nvSpPr>
          <p:spPr>
            <a:xfrm>
              <a:off x="417603" y="8078389"/>
              <a:ext cx="3794760" cy="3622040"/>
            </a:xfrm>
            <a:custGeom>
              <a:avLst/>
              <a:gdLst/>
              <a:ahLst/>
              <a:cxnLst/>
              <a:rect l="l" t="t" r="r" b="b"/>
              <a:pathLst>
                <a:path w="3794760" h="3622040">
                  <a:moveTo>
                    <a:pt x="3527996" y="3621595"/>
                  </a:moveTo>
                  <a:lnTo>
                    <a:pt x="266395" y="3621595"/>
                  </a:lnTo>
                  <a:lnTo>
                    <a:pt x="218509" y="3617303"/>
                  </a:lnTo>
                  <a:lnTo>
                    <a:pt x="173439" y="3604929"/>
                  </a:lnTo>
                  <a:lnTo>
                    <a:pt x="131938" y="3585225"/>
                  </a:lnTo>
                  <a:lnTo>
                    <a:pt x="94758" y="3558943"/>
                  </a:lnTo>
                  <a:lnTo>
                    <a:pt x="62651" y="3526836"/>
                  </a:lnTo>
                  <a:lnTo>
                    <a:pt x="36369" y="3489656"/>
                  </a:lnTo>
                  <a:lnTo>
                    <a:pt x="16665" y="3448155"/>
                  </a:lnTo>
                  <a:lnTo>
                    <a:pt x="4291" y="3403086"/>
                  </a:lnTo>
                  <a:lnTo>
                    <a:pt x="0" y="3355200"/>
                  </a:lnTo>
                  <a:lnTo>
                    <a:pt x="0" y="266395"/>
                  </a:lnTo>
                  <a:lnTo>
                    <a:pt x="4291" y="218509"/>
                  </a:lnTo>
                  <a:lnTo>
                    <a:pt x="16665" y="173439"/>
                  </a:lnTo>
                  <a:lnTo>
                    <a:pt x="36369" y="131938"/>
                  </a:lnTo>
                  <a:lnTo>
                    <a:pt x="62651" y="94758"/>
                  </a:lnTo>
                  <a:lnTo>
                    <a:pt x="94758" y="62651"/>
                  </a:lnTo>
                  <a:lnTo>
                    <a:pt x="131938" y="36369"/>
                  </a:lnTo>
                  <a:lnTo>
                    <a:pt x="173439" y="16665"/>
                  </a:lnTo>
                  <a:lnTo>
                    <a:pt x="218509" y="4291"/>
                  </a:lnTo>
                  <a:lnTo>
                    <a:pt x="266395" y="0"/>
                  </a:lnTo>
                  <a:lnTo>
                    <a:pt x="3527996" y="0"/>
                  </a:lnTo>
                  <a:lnTo>
                    <a:pt x="3575882" y="4291"/>
                  </a:lnTo>
                  <a:lnTo>
                    <a:pt x="3620951" y="16665"/>
                  </a:lnTo>
                  <a:lnTo>
                    <a:pt x="3662452" y="36369"/>
                  </a:lnTo>
                  <a:lnTo>
                    <a:pt x="3699632" y="62651"/>
                  </a:lnTo>
                  <a:lnTo>
                    <a:pt x="3731740" y="94758"/>
                  </a:lnTo>
                  <a:lnTo>
                    <a:pt x="3758021" y="131938"/>
                  </a:lnTo>
                  <a:lnTo>
                    <a:pt x="3777725" y="173439"/>
                  </a:lnTo>
                  <a:lnTo>
                    <a:pt x="3790099" y="218509"/>
                  </a:lnTo>
                  <a:lnTo>
                    <a:pt x="3794391" y="266395"/>
                  </a:lnTo>
                  <a:lnTo>
                    <a:pt x="3794391" y="3355200"/>
                  </a:lnTo>
                  <a:lnTo>
                    <a:pt x="3790099" y="3403086"/>
                  </a:lnTo>
                  <a:lnTo>
                    <a:pt x="3777725" y="3448155"/>
                  </a:lnTo>
                  <a:lnTo>
                    <a:pt x="3758021" y="3489656"/>
                  </a:lnTo>
                  <a:lnTo>
                    <a:pt x="3731740" y="3526836"/>
                  </a:lnTo>
                  <a:lnTo>
                    <a:pt x="3699632" y="3558943"/>
                  </a:lnTo>
                  <a:lnTo>
                    <a:pt x="3662452" y="3585225"/>
                  </a:lnTo>
                  <a:lnTo>
                    <a:pt x="3620951" y="3604929"/>
                  </a:lnTo>
                  <a:lnTo>
                    <a:pt x="3575882" y="3617303"/>
                  </a:lnTo>
                  <a:lnTo>
                    <a:pt x="3527996" y="3621595"/>
                  </a:lnTo>
                  <a:close/>
                </a:path>
              </a:pathLst>
            </a:custGeom>
            <a:ln w="12700">
              <a:noFill/>
            </a:ln>
          </p:spPr>
          <p:txBody>
            <a:bodyPr wrap="square" lIns="0" tIns="0" rIns="0" bIns="0" rtlCol="0"/>
            <a:lstStyle/>
            <a:p>
              <a:endParaRPr/>
            </a:p>
          </p:txBody>
        </p:sp>
        <p:sp>
          <p:nvSpPr>
            <p:cNvPr id="81" name="object 47">
              <a:extLst>
                <a:ext uri="{FF2B5EF4-FFF2-40B4-BE49-F238E27FC236}">
                  <a16:creationId xmlns:a16="http://schemas.microsoft.com/office/drawing/2014/main" id="{D7952294-8A70-A481-9398-085994552810}"/>
                </a:ext>
              </a:extLst>
            </p:cNvPr>
            <p:cNvSpPr/>
            <p:nvPr/>
          </p:nvSpPr>
          <p:spPr>
            <a:xfrm>
              <a:off x="756003" y="8093445"/>
              <a:ext cx="3121660" cy="430351"/>
            </a:xfrm>
            <a:custGeom>
              <a:avLst/>
              <a:gdLst/>
              <a:ahLst/>
              <a:cxnLst/>
              <a:rect l="l" t="t" r="r" b="b"/>
              <a:pathLst>
                <a:path w="3121660" h="320675">
                  <a:moveTo>
                    <a:pt x="3121202" y="0"/>
                  </a:moveTo>
                  <a:lnTo>
                    <a:pt x="0" y="0"/>
                  </a:lnTo>
                  <a:lnTo>
                    <a:pt x="0" y="169189"/>
                  </a:lnTo>
                  <a:lnTo>
                    <a:pt x="7707" y="216984"/>
                  </a:lnTo>
                  <a:lnTo>
                    <a:pt x="29171" y="258492"/>
                  </a:lnTo>
                  <a:lnTo>
                    <a:pt x="61900" y="291223"/>
                  </a:lnTo>
                  <a:lnTo>
                    <a:pt x="103404" y="312687"/>
                  </a:lnTo>
                  <a:lnTo>
                    <a:pt x="151193" y="320395"/>
                  </a:lnTo>
                  <a:lnTo>
                    <a:pt x="2969996" y="320395"/>
                  </a:lnTo>
                  <a:lnTo>
                    <a:pt x="3017787" y="312687"/>
                  </a:lnTo>
                  <a:lnTo>
                    <a:pt x="3059294" y="291223"/>
                  </a:lnTo>
                  <a:lnTo>
                    <a:pt x="3092026" y="258492"/>
                  </a:lnTo>
                  <a:lnTo>
                    <a:pt x="3113493" y="216984"/>
                  </a:lnTo>
                  <a:lnTo>
                    <a:pt x="3121202" y="169189"/>
                  </a:lnTo>
                  <a:lnTo>
                    <a:pt x="3121202" y="0"/>
                  </a:lnTo>
                  <a:close/>
                </a:path>
              </a:pathLst>
            </a:custGeom>
            <a:solidFill>
              <a:srgbClr val="2C2F80"/>
            </a:solidFill>
          </p:spPr>
          <p:txBody>
            <a:bodyPr wrap="square" lIns="0" tIns="0" rIns="0" bIns="0" rtlCol="0"/>
            <a:lstStyle/>
            <a:p>
              <a:pPr marL="12700" algn="ctr">
                <a:lnSpc>
                  <a:spcPct val="100000"/>
                </a:lnSpc>
                <a:spcBef>
                  <a:spcPts val="135"/>
                </a:spcBef>
              </a:pPr>
              <a:r>
                <a:rPr lang="en-US" sz="1800" b="1" spc="-10" dirty="0">
                  <a:solidFill>
                    <a:schemeClr val="bg1"/>
                  </a:solidFill>
                  <a:latin typeface="HelveticaRounded LT Std Bd"/>
                  <a:cs typeface="HelveticaRounded LT Std Bd"/>
                </a:rPr>
                <a:t>Intervention</a:t>
              </a:r>
            </a:p>
          </p:txBody>
        </p:sp>
        <p:sp>
          <p:nvSpPr>
            <p:cNvPr id="82" name="object 48">
              <a:extLst>
                <a:ext uri="{FF2B5EF4-FFF2-40B4-BE49-F238E27FC236}">
                  <a16:creationId xmlns:a16="http://schemas.microsoft.com/office/drawing/2014/main" id="{CF83F56A-B0EA-F14E-6511-99F0736B0928}"/>
                </a:ext>
              </a:extLst>
            </p:cNvPr>
            <p:cNvSpPr/>
            <p:nvPr/>
          </p:nvSpPr>
          <p:spPr>
            <a:xfrm>
              <a:off x="756003" y="8093446"/>
              <a:ext cx="3121660" cy="320675"/>
            </a:xfrm>
            <a:custGeom>
              <a:avLst/>
              <a:gdLst/>
              <a:ahLst/>
              <a:cxnLst/>
              <a:rect l="l" t="t" r="r" b="b"/>
              <a:pathLst>
                <a:path w="3121660" h="320675">
                  <a:moveTo>
                    <a:pt x="2969996" y="320395"/>
                  </a:moveTo>
                  <a:lnTo>
                    <a:pt x="151193" y="320395"/>
                  </a:lnTo>
                  <a:lnTo>
                    <a:pt x="103404" y="312687"/>
                  </a:lnTo>
                  <a:lnTo>
                    <a:pt x="61900" y="291223"/>
                  </a:lnTo>
                  <a:lnTo>
                    <a:pt x="29171" y="258492"/>
                  </a:lnTo>
                  <a:lnTo>
                    <a:pt x="7707" y="216984"/>
                  </a:lnTo>
                  <a:lnTo>
                    <a:pt x="0" y="169189"/>
                  </a:lnTo>
                  <a:lnTo>
                    <a:pt x="0" y="0"/>
                  </a:lnTo>
                  <a:lnTo>
                    <a:pt x="3121202" y="0"/>
                  </a:lnTo>
                  <a:lnTo>
                    <a:pt x="3121202" y="169189"/>
                  </a:lnTo>
                  <a:lnTo>
                    <a:pt x="3113493" y="216984"/>
                  </a:lnTo>
                  <a:lnTo>
                    <a:pt x="3092026" y="258492"/>
                  </a:lnTo>
                  <a:lnTo>
                    <a:pt x="3059294" y="291223"/>
                  </a:lnTo>
                  <a:lnTo>
                    <a:pt x="3017787" y="312687"/>
                  </a:lnTo>
                  <a:lnTo>
                    <a:pt x="2969996" y="320395"/>
                  </a:lnTo>
                  <a:close/>
                </a:path>
              </a:pathLst>
            </a:custGeom>
            <a:ln w="12700">
              <a:solidFill>
                <a:srgbClr val="2C2F80"/>
              </a:solidFill>
            </a:ln>
          </p:spPr>
          <p:txBody>
            <a:bodyPr wrap="square" lIns="0" tIns="0" rIns="0" bIns="0" rtlCol="0"/>
            <a:lstStyle/>
            <a:p>
              <a:endParaRPr/>
            </a:p>
          </p:txBody>
        </p:sp>
      </p:grpSp>
      <p:grpSp>
        <p:nvGrpSpPr>
          <p:cNvPr id="90" name="object 43">
            <a:extLst>
              <a:ext uri="{FF2B5EF4-FFF2-40B4-BE49-F238E27FC236}">
                <a16:creationId xmlns:a16="http://schemas.microsoft.com/office/drawing/2014/main" id="{16A5087D-9BE9-B234-7713-83EDED729F15}"/>
              </a:ext>
            </a:extLst>
          </p:cNvPr>
          <p:cNvGrpSpPr/>
          <p:nvPr/>
        </p:nvGrpSpPr>
        <p:grpSpPr>
          <a:xfrm>
            <a:off x="70471" y="8531241"/>
            <a:ext cx="5065110" cy="3270102"/>
            <a:chOff x="372520" y="8052181"/>
            <a:chExt cx="4026404" cy="3852668"/>
          </a:xfrm>
        </p:grpSpPr>
        <p:pic>
          <p:nvPicPr>
            <p:cNvPr id="91" name="object 44">
              <a:extLst>
                <a:ext uri="{FF2B5EF4-FFF2-40B4-BE49-F238E27FC236}">
                  <a16:creationId xmlns:a16="http://schemas.microsoft.com/office/drawing/2014/main" id="{DDD6DEC9-D343-19CB-48B3-D7163329CCC0}"/>
                </a:ext>
              </a:extLst>
            </p:cNvPr>
            <p:cNvPicPr/>
            <p:nvPr/>
          </p:nvPicPr>
          <p:blipFill>
            <a:blip r:embed="rId5" cstate="print"/>
            <a:stretch>
              <a:fillRect/>
            </a:stretch>
          </p:blipFill>
          <p:spPr>
            <a:xfrm>
              <a:off x="372520" y="8052181"/>
              <a:ext cx="4026404" cy="3852668"/>
            </a:xfrm>
            <a:prstGeom prst="rect">
              <a:avLst/>
            </a:prstGeom>
          </p:spPr>
        </p:pic>
        <p:sp>
          <p:nvSpPr>
            <p:cNvPr id="92" name="object 45">
              <a:extLst>
                <a:ext uri="{FF2B5EF4-FFF2-40B4-BE49-F238E27FC236}">
                  <a16:creationId xmlns:a16="http://schemas.microsoft.com/office/drawing/2014/main" id="{214CF58D-4D1B-009A-55EA-38639B0994B8}"/>
                </a:ext>
              </a:extLst>
            </p:cNvPr>
            <p:cNvSpPr/>
            <p:nvPr/>
          </p:nvSpPr>
          <p:spPr>
            <a:xfrm>
              <a:off x="417603" y="8078389"/>
              <a:ext cx="3794760" cy="3622040"/>
            </a:xfrm>
            <a:custGeom>
              <a:avLst/>
              <a:gdLst/>
              <a:ahLst/>
              <a:cxnLst/>
              <a:rect l="l" t="t" r="r" b="b"/>
              <a:pathLst>
                <a:path w="3794760" h="3622040">
                  <a:moveTo>
                    <a:pt x="3527996" y="0"/>
                  </a:moveTo>
                  <a:lnTo>
                    <a:pt x="266395" y="0"/>
                  </a:lnTo>
                  <a:lnTo>
                    <a:pt x="218509" y="4291"/>
                  </a:lnTo>
                  <a:lnTo>
                    <a:pt x="173439" y="16665"/>
                  </a:lnTo>
                  <a:lnTo>
                    <a:pt x="131938" y="36369"/>
                  </a:lnTo>
                  <a:lnTo>
                    <a:pt x="94758" y="62651"/>
                  </a:lnTo>
                  <a:lnTo>
                    <a:pt x="62651" y="94758"/>
                  </a:lnTo>
                  <a:lnTo>
                    <a:pt x="36369" y="131938"/>
                  </a:lnTo>
                  <a:lnTo>
                    <a:pt x="16665" y="173439"/>
                  </a:lnTo>
                  <a:lnTo>
                    <a:pt x="4291" y="218509"/>
                  </a:lnTo>
                  <a:lnTo>
                    <a:pt x="0" y="266395"/>
                  </a:lnTo>
                  <a:lnTo>
                    <a:pt x="0" y="3355200"/>
                  </a:lnTo>
                  <a:lnTo>
                    <a:pt x="4291" y="3403086"/>
                  </a:lnTo>
                  <a:lnTo>
                    <a:pt x="16665" y="3448155"/>
                  </a:lnTo>
                  <a:lnTo>
                    <a:pt x="36369" y="3489656"/>
                  </a:lnTo>
                  <a:lnTo>
                    <a:pt x="62651" y="3526836"/>
                  </a:lnTo>
                  <a:lnTo>
                    <a:pt x="94758" y="3558943"/>
                  </a:lnTo>
                  <a:lnTo>
                    <a:pt x="131938" y="3585225"/>
                  </a:lnTo>
                  <a:lnTo>
                    <a:pt x="173439" y="3604929"/>
                  </a:lnTo>
                  <a:lnTo>
                    <a:pt x="218509" y="3617303"/>
                  </a:lnTo>
                  <a:lnTo>
                    <a:pt x="266395" y="3621595"/>
                  </a:lnTo>
                  <a:lnTo>
                    <a:pt x="3527996" y="3621595"/>
                  </a:lnTo>
                  <a:lnTo>
                    <a:pt x="3575882" y="3617303"/>
                  </a:lnTo>
                  <a:lnTo>
                    <a:pt x="3620951" y="3604929"/>
                  </a:lnTo>
                  <a:lnTo>
                    <a:pt x="3662452" y="3585225"/>
                  </a:lnTo>
                  <a:lnTo>
                    <a:pt x="3699632" y="3558943"/>
                  </a:lnTo>
                  <a:lnTo>
                    <a:pt x="3731740" y="3526836"/>
                  </a:lnTo>
                  <a:lnTo>
                    <a:pt x="3758021" y="3489656"/>
                  </a:lnTo>
                  <a:lnTo>
                    <a:pt x="3777725" y="3448155"/>
                  </a:lnTo>
                  <a:lnTo>
                    <a:pt x="3790099" y="3403086"/>
                  </a:lnTo>
                  <a:lnTo>
                    <a:pt x="3794391" y="3355200"/>
                  </a:lnTo>
                  <a:lnTo>
                    <a:pt x="3794391" y="266395"/>
                  </a:lnTo>
                  <a:lnTo>
                    <a:pt x="3790099" y="218509"/>
                  </a:lnTo>
                  <a:lnTo>
                    <a:pt x="3777725" y="173439"/>
                  </a:lnTo>
                  <a:lnTo>
                    <a:pt x="3758021" y="131938"/>
                  </a:lnTo>
                  <a:lnTo>
                    <a:pt x="3731740" y="94758"/>
                  </a:lnTo>
                  <a:lnTo>
                    <a:pt x="3699632" y="62651"/>
                  </a:lnTo>
                  <a:lnTo>
                    <a:pt x="3662452" y="36369"/>
                  </a:lnTo>
                  <a:lnTo>
                    <a:pt x="3620951" y="16665"/>
                  </a:lnTo>
                  <a:lnTo>
                    <a:pt x="3575882" y="4291"/>
                  </a:lnTo>
                  <a:lnTo>
                    <a:pt x="3527996" y="0"/>
                  </a:lnTo>
                  <a:close/>
                </a:path>
              </a:pathLst>
            </a:custGeom>
            <a:solidFill>
              <a:srgbClr val="FFFFFF"/>
            </a:solidFill>
          </p:spPr>
          <p:txBody>
            <a:bodyPr wrap="square" lIns="0" tIns="0" rIns="0" bIns="0" rtlCol="0"/>
            <a:lstStyle/>
            <a:p>
              <a:pPr algn="just"/>
              <a:endParaRPr lang="en-US" sz="1400" dirty="0"/>
            </a:p>
            <a:p>
              <a:pPr algn="just"/>
              <a:endParaRPr lang="en-US" sz="1400" dirty="0"/>
            </a:p>
            <a:p>
              <a:pPr algn="l"/>
              <a:r>
                <a:rPr lang="en-US" sz="1400" b="1" dirty="0"/>
                <a:t>Duration: </a:t>
              </a:r>
              <a:r>
                <a:rPr lang="en-US" sz="1400" dirty="0"/>
                <a:t>December 2024 – March 2025</a:t>
              </a:r>
            </a:p>
            <a:p>
              <a:pPr algn="l"/>
              <a:r>
                <a:rPr lang="en-US" sz="1400" b="1" dirty="0"/>
                <a:t>Approach: </a:t>
              </a:r>
              <a:r>
                <a:rPr lang="en-US" sz="1400" dirty="0"/>
                <a:t>Participatory implementation using </a:t>
              </a:r>
              <a:r>
                <a:rPr lang="en-US" sz="1400" dirty="0" err="1"/>
                <a:t>ExpandNet’s</a:t>
              </a:r>
              <a:r>
                <a:rPr lang="en-US" sz="1400" dirty="0"/>
                <a:t> integration pathway</a:t>
              </a:r>
            </a:p>
            <a:p>
              <a:pPr algn="l"/>
              <a:r>
                <a:rPr lang="en-US" sz="1400" b="1" dirty="0"/>
                <a:t>Activities:</a:t>
              </a:r>
            </a:p>
            <a:p>
              <a:pPr marL="171450" indent="-171450" algn="l">
                <a:buFont typeface="Wingdings" panose="05000000000000000000" pitchFamily="2" charset="2"/>
                <a:buChar char="ü"/>
              </a:pPr>
              <a:r>
                <a:rPr lang="en-US" sz="1400" dirty="0"/>
                <a:t>Co-creation meetings with 121 WDC members </a:t>
              </a:r>
            </a:p>
            <a:p>
              <a:pPr marL="171450" indent="-171450" algn="l">
                <a:buFont typeface="Wingdings" panose="05000000000000000000" pitchFamily="2" charset="2"/>
                <a:buChar char="ü"/>
              </a:pPr>
              <a:r>
                <a:rPr lang="en-US" sz="1400" dirty="0"/>
                <a:t>Training-of-trainers for 62 participants on ASRHR, youth engagement, gender mainstreaming, and safeguarding</a:t>
              </a:r>
            </a:p>
            <a:p>
              <a:pPr marL="171450" indent="-171450" algn="l">
                <a:buFont typeface="Wingdings" panose="05000000000000000000" pitchFamily="2" charset="2"/>
                <a:buChar char="ü"/>
              </a:pPr>
              <a:r>
                <a:rPr lang="en-US" sz="1400" dirty="0"/>
                <a:t>Revision of WDC terms of reference to include ASRHR indicators</a:t>
              </a:r>
            </a:p>
            <a:p>
              <a:pPr marL="171450" indent="-171450" algn="l">
                <a:buFont typeface="Wingdings" panose="05000000000000000000" pitchFamily="2" charset="2"/>
                <a:buChar char="ü"/>
              </a:pPr>
              <a:r>
                <a:rPr lang="en-US" sz="1400" dirty="0"/>
                <a:t>Mixed-methods data collection: document review, meeting minutes, interviews, facility assessments</a:t>
              </a:r>
              <a:endParaRPr sz="1400" dirty="0"/>
            </a:p>
          </p:txBody>
        </p:sp>
        <p:sp>
          <p:nvSpPr>
            <p:cNvPr id="93" name="object 46">
              <a:extLst>
                <a:ext uri="{FF2B5EF4-FFF2-40B4-BE49-F238E27FC236}">
                  <a16:creationId xmlns:a16="http://schemas.microsoft.com/office/drawing/2014/main" id="{6C1545BB-EBE7-3832-C33D-BA84B0DAC41A}"/>
                </a:ext>
              </a:extLst>
            </p:cNvPr>
            <p:cNvSpPr/>
            <p:nvPr/>
          </p:nvSpPr>
          <p:spPr>
            <a:xfrm>
              <a:off x="417603" y="8078389"/>
              <a:ext cx="3794760" cy="3622040"/>
            </a:xfrm>
            <a:custGeom>
              <a:avLst/>
              <a:gdLst/>
              <a:ahLst/>
              <a:cxnLst/>
              <a:rect l="l" t="t" r="r" b="b"/>
              <a:pathLst>
                <a:path w="3794760" h="3622040">
                  <a:moveTo>
                    <a:pt x="3527996" y="3621595"/>
                  </a:moveTo>
                  <a:lnTo>
                    <a:pt x="266395" y="3621595"/>
                  </a:lnTo>
                  <a:lnTo>
                    <a:pt x="218509" y="3617303"/>
                  </a:lnTo>
                  <a:lnTo>
                    <a:pt x="173439" y="3604929"/>
                  </a:lnTo>
                  <a:lnTo>
                    <a:pt x="131938" y="3585225"/>
                  </a:lnTo>
                  <a:lnTo>
                    <a:pt x="94758" y="3558943"/>
                  </a:lnTo>
                  <a:lnTo>
                    <a:pt x="62651" y="3526836"/>
                  </a:lnTo>
                  <a:lnTo>
                    <a:pt x="36369" y="3489656"/>
                  </a:lnTo>
                  <a:lnTo>
                    <a:pt x="16665" y="3448155"/>
                  </a:lnTo>
                  <a:lnTo>
                    <a:pt x="4291" y="3403086"/>
                  </a:lnTo>
                  <a:lnTo>
                    <a:pt x="0" y="3355200"/>
                  </a:lnTo>
                  <a:lnTo>
                    <a:pt x="0" y="266395"/>
                  </a:lnTo>
                  <a:lnTo>
                    <a:pt x="4291" y="218509"/>
                  </a:lnTo>
                  <a:lnTo>
                    <a:pt x="16665" y="173439"/>
                  </a:lnTo>
                  <a:lnTo>
                    <a:pt x="36369" y="131938"/>
                  </a:lnTo>
                  <a:lnTo>
                    <a:pt x="62651" y="94758"/>
                  </a:lnTo>
                  <a:lnTo>
                    <a:pt x="94758" y="62651"/>
                  </a:lnTo>
                  <a:lnTo>
                    <a:pt x="131938" y="36369"/>
                  </a:lnTo>
                  <a:lnTo>
                    <a:pt x="173439" y="16665"/>
                  </a:lnTo>
                  <a:lnTo>
                    <a:pt x="218509" y="4291"/>
                  </a:lnTo>
                  <a:lnTo>
                    <a:pt x="266395" y="0"/>
                  </a:lnTo>
                  <a:lnTo>
                    <a:pt x="3527996" y="0"/>
                  </a:lnTo>
                  <a:lnTo>
                    <a:pt x="3575882" y="4291"/>
                  </a:lnTo>
                  <a:lnTo>
                    <a:pt x="3620951" y="16665"/>
                  </a:lnTo>
                  <a:lnTo>
                    <a:pt x="3662452" y="36369"/>
                  </a:lnTo>
                  <a:lnTo>
                    <a:pt x="3699632" y="62651"/>
                  </a:lnTo>
                  <a:lnTo>
                    <a:pt x="3731740" y="94758"/>
                  </a:lnTo>
                  <a:lnTo>
                    <a:pt x="3758021" y="131938"/>
                  </a:lnTo>
                  <a:lnTo>
                    <a:pt x="3777725" y="173439"/>
                  </a:lnTo>
                  <a:lnTo>
                    <a:pt x="3790099" y="218509"/>
                  </a:lnTo>
                  <a:lnTo>
                    <a:pt x="3794391" y="266395"/>
                  </a:lnTo>
                  <a:lnTo>
                    <a:pt x="3794391" y="3355200"/>
                  </a:lnTo>
                  <a:lnTo>
                    <a:pt x="3790099" y="3403086"/>
                  </a:lnTo>
                  <a:lnTo>
                    <a:pt x="3777725" y="3448155"/>
                  </a:lnTo>
                  <a:lnTo>
                    <a:pt x="3758021" y="3489656"/>
                  </a:lnTo>
                  <a:lnTo>
                    <a:pt x="3731740" y="3526836"/>
                  </a:lnTo>
                  <a:lnTo>
                    <a:pt x="3699632" y="3558943"/>
                  </a:lnTo>
                  <a:lnTo>
                    <a:pt x="3662452" y="3585225"/>
                  </a:lnTo>
                  <a:lnTo>
                    <a:pt x="3620951" y="3604929"/>
                  </a:lnTo>
                  <a:lnTo>
                    <a:pt x="3575882" y="3617303"/>
                  </a:lnTo>
                  <a:lnTo>
                    <a:pt x="3527996" y="3621595"/>
                  </a:lnTo>
                  <a:close/>
                </a:path>
              </a:pathLst>
            </a:custGeom>
            <a:ln w="12700">
              <a:noFill/>
            </a:ln>
          </p:spPr>
          <p:txBody>
            <a:bodyPr wrap="square" lIns="0" tIns="0" rIns="0" bIns="0" rtlCol="0"/>
            <a:lstStyle/>
            <a:p>
              <a:endParaRPr/>
            </a:p>
          </p:txBody>
        </p:sp>
        <p:sp>
          <p:nvSpPr>
            <p:cNvPr id="94" name="object 47">
              <a:extLst>
                <a:ext uri="{FF2B5EF4-FFF2-40B4-BE49-F238E27FC236}">
                  <a16:creationId xmlns:a16="http://schemas.microsoft.com/office/drawing/2014/main" id="{F33E20FB-7636-15E2-A645-ABBA059ADBD8}"/>
                </a:ext>
              </a:extLst>
            </p:cNvPr>
            <p:cNvSpPr/>
            <p:nvPr/>
          </p:nvSpPr>
          <p:spPr>
            <a:xfrm>
              <a:off x="756003" y="8093446"/>
              <a:ext cx="3121660" cy="394262"/>
            </a:xfrm>
            <a:custGeom>
              <a:avLst/>
              <a:gdLst/>
              <a:ahLst/>
              <a:cxnLst/>
              <a:rect l="l" t="t" r="r" b="b"/>
              <a:pathLst>
                <a:path w="3121660" h="320675">
                  <a:moveTo>
                    <a:pt x="3121202" y="0"/>
                  </a:moveTo>
                  <a:lnTo>
                    <a:pt x="0" y="0"/>
                  </a:lnTo>
                  <a:lnTo>
                    <a:pt x="0" y="169189"/>
                  </a:lnTo>
                  <a:lnTo>
                    <a:pt x="7707" y="216984"/>
                  </a:lnTo>
                  <a:lnTo>
                    <a:pt x="29171" y="258492"/>
                  </a:lnTo>
                  <a:lnTo>
                    <a:pt x="61900" y="291223"/>
                  </a:lnTo>
                  <a:lnTo>
                    <a:pt x="103404" y="312687"/>
                  </a:lnTo>
                  <a:lnTo>
                    <a:pt x="151193" y="320395"/>
                  </a:lnTo>
                  <a:lnTo>
                    <a:pt x="2969996" y="320395"/>
                  </a:lnTo>
                  <a:lnTo>
                    <a:pt x="3017787" y="312687"/>
                  </a:lnTo>
                  <a:lnTo>
                    <a:pt x="3059294" y="291223"/>
                  </a:lnTo>
                  <a:lnTo>
                    <a:pt x="3092026" y="258492"/>
                  </a:lnTo>
                  <a:lnTo>
                    <a:pt x="3113493" y="216984"/>
                  </a:lnTo>
                  <a:lnTo>
                    <a:pt x="3121202" y="169189"/>
                  </a:lnTo>
                  <a:lnTo>
                    <a:pt x="3121202" y="0"/>
                  </a:lnTo>
                  <a:close/>
                </a:path>
              </a:pathLst>
            </a:custGeom>
            <a:solidFill>
              <a:srgbClr val="2C2F80"/>
            </a:solidFill>
          </p:spPr>
          <p:txBody>
            <a:bodyPr wrap="square" lIns="0" tIns="0" rIns="0" bIns="0" rtlCol="0"/>
            <a:lstStyle/>
            <a:p>
              <a:pPr marL="12700" algn="ctr">
                <a:lnSpc>
                  <a:spcPct val="100000"/>
                </a:lnSpc>
                <a:spcBef>
                  <a:spcPts val="135"/>
                </a:spcBef>
              </a:pPr>
              <a:r>
                <a:rPr lang="en-US" sz="1800" b="1" spc="-10" dirty="0">
                  <a:solidFill>
                    <a:schemeClr val="bg1"/>
                  </a:solidFill>
                  <a:latin typeface="HelveticaRounded LT Std Bd"/>
                  <a:cs typeface="HelveticaRounded LT Std Bd"/>
                </a:rPr>
                <a:t>Methodology</a:t>
              </a:r>
            </a:p>
          </p:txBody>
        </p:sp>
        <p:sp>
          <p:nvSpPr>
            <p:cNvPr id="95" name="object 48">
              <a:extLst>
                <a:ext uri="{FF2B5EF4-FFF2-40B4-BE49-F238E27FC236}">
                  <a16:creationId xmlns:a16="http://schemas.microsoft.com/office/drawing/2014/main" id="{C3515A58-7B72-C51D-9A07-71BBB9A4929C}"/>
                </a:ext>
              </a:extLst>
            </p:cNvPr>
            <p:cNvSpPr/>
            <p:nvPr/>
          </p:nvSpPr>
          <p:spPr>
            <a:xfrm>
              <a:off x="756003" y="8093446"/>
              <a:ext cx="3121660" cy="320675"/>
            </a:xfrm>
            <a:custGeom>
              <a:avLst/>
              <a:gdLst/>
              <a:ahLst/>
              <a:cxnLst/>
              <a:rect l="l" t="t" r="r" b="b"/>
              <a:pathLst>
                <a:path w="3121660" h="320675">
                  <a:moveTo>
                    <a:pt x="2969996" y="320395"/>
                  </a:moveTo>
                  <a:lnTo>
                    <a:pt x="151193" y="320395"/>
                  </a:lnTo>
                  <a:lnTo>
                    <a:pt x="103404" y="312687"/>
                  </a:lnTo>
                  <a:lnTo>
                    <a:pt x="61900" y="291223"/>
                  </a:lnTo>
                  <a:lnTo>
                    <a:pt x="29171" y="258492"/>
                  </a:lnTo>
                  <a:lnTo>
                    <a:pt x="7707" y="216984"/>
                  </a:lnTo>
                  <a:lnTo>
                    <a:pt x="0" y="169189"/>
                  </a:lnTo>
                  <a:lnTo>
                    <a:pt x="0" y="0"/>
                  </a:lnTo>
                  <a:lnTo>
                    <a:pt x="3121202" y="0"/>
                  </a:lnTo>
                  <a:lnTo>
                    <a:pt x="3121202" y="169189"/>
                  </a:lnTo>
                  <a:lnTo>
                    <a:pt x="3113493" y="216984"/>
                  </a:lnTo>
                  <a:lnTo>
                    <a:pt x="3092026" y="258492"/>
                  </a:lnTo>
                  <a:lnTo>
                    <a:pt x="3059294" y="291223"/>
                  </a:lnTo>
                  <a:lnTo>
                    <a:pt x="3017787" y="312687"/>
                  </a:lnTo>
                  <a:lnTo>
                    <a:pt x="2969996" y="320395"/>
                  </a:lnTo>
                  <a:close/>
                </a:path>
              </a:pathLst>
            </a:custGeom>
            <a:ln w="12700">
              <a:solidFill>
                <a:srgbClr val="2C2F80"/>
              </a:solidFill>
            </a:ln>
          </p:spPr>
          <p:txBody>
            <a:bodyPr wrap="square" lIns="0" tIns="0" rIns="0" bIns="0" rtlCol="0"/>
            <a:lstStyle/>
            <a:p>
              <a:endParaRPr/>
            </a:p>
          </p:txBody>
        </p:sp>
      </p:grpSp>
      <p:grpSp>
        <p:nvGrpSpPr>
          <p:cNvPr id="99" name="object 43">
            <a:extLst>
              <a:ext uri="{FF2B5EF4-FFF2-40B4-BE49-F238E27FC236}">
                <a16:creationId xmlns:a16="http://schemas.microsoft.com/office/drawing/2014/main" id="{94C44B73-516F-7C94-DEBE-60EC86D43023}"/>
              </a:ext>
            </a:extLst>
          </p:cNvPr>
          <p:cNvGrpSpPr/>
          <p:nvPr/>
        </p:nvGrpSpPr>
        <p:grpSpPr>
          <a:xfrm>
            <a:off x="4859588" y="2997700"/>
            <a:ext cx="5814541" cy="4854945"/>
            <a:chOff x="372520" y="8052181"/>
            <a:chExt cx="4026404" cy="3852668"/>
          </a:xfrm>
        </p:grpSpPr>
        <p:pic>
          <p:nvPicPr>
            <p:cNvPr id="100" name="object 44">
              <a:extLst>
                <a:ext uri="{FF2B5EF4-FFF2-40B4-BE49-F238E27FC236}">
                  <a16:creationId xmlns:a16="http://schemas.microsoft.com/office/drawing/2014/main" id="{5461F926-FE95-8A1A-7137-9D9BBA7C2EFB}"/>
                </a:ext>
              </a:extLst>
            </p:cNvPr>
            <p:cNvPicPr/>
            <p:nvPr/>
          </p:nvPicPr>
          <p:blipFill>
            <a:blip r:embed="rId5" cstate="print"/>
            <a:stretch>
              <a:fillRect/>
            </a:stretch>
          </p:blipFill>
          <p:spPr>
            <a:xfrm>
              <a:off x="372520" y="8052181"/>
              <a:ext cx="4026404" cy="3852668"/>
            </a:xfrm>
            <a:prstGeom prst="rect">
              <a:avLst/>
            </a:prstGeom>
          </p:spPr>
        </p:pic>
        <p:sp>
          <p:nvSpPr>
            <p:cNvPr id="101" name="object 45">
              <a:extLst>
                <a:ext uri="{FF2B5EF4-FFF2-40B4-BE49-F238E27FC236}">
                  <a16:creationId xmlns:a16="http://schemas.microsoft.com/office/drawing/2014/main" id="{3BA1A7AB-9776-7331-BDE1-46C88F629C53}"/>
                </a:ext>
              </a:extLst>
            </p:cNvPr>
            <p:cNvSpPr/>
            <p:nvPr/>
          </p:nvSpPr>
          <p:spPr>
            <a:xfrm>
              <a:off x="417602" y="8078390"/>
              <a:ext cx="3794760" cy="3622040"/>
            </a:xfrm>
            <a:custGeom>
              <a:avLst/>
              <a:gdLst/>
              <a:ahLst/>
              <a:cxnLst/>
              <a:rect l="l" t="t" r="r" b="b"/>
              <a:pathLst>
                <a:path w="3794760" h="3622040">
                  <a:moveTo>
                    <a:pt x="3527996" y="0"/>
                  </a:moveTo>
                  <a:lnTo>
                    <a:pt x="266395" y="0"/>
                  </a:lnTo>
                  <a:lnTo>
                    <a:pt x="218509" y="4291"/>
                  </a:lnTo>
                  <a:lnTo>
                    <a:pt x="173439" y="16665"/>
                  </a:lnTo>
                  <a:lnTo>
                    <a:pt x="131938" y="36369"/>
                  </a:lnTo>
                  <a:lnTo>
                    <a:pt x="94758" y="62651"/>
                  </a:lnTo>
                  <a:lnTo>
                    <a:pt x="62651" y="94758"/>
                  </a:lnTo>
                  <a:lnTo>
                    <a:pt x="36369" y="131938"/>
                  </a:lnTo>
                  <a:lnTo>
                    <a:pt x="16665" y="173439"/>
                  </a:lnTo>
                  <a:lnTo>
                    <a:pt x="4291" y="218509"/>
                  </a:lnTo>
                  <a:lnTo>
                    <a:pt x="0" y="266395"/>
                  </a:lnTo>
                  <a:lnTo>
                    <a:pt x="0" y="3355200"/>
                  </a:lnTo>
                  <a:lnTo>
                    <a:pt x="4291" y="3403086"/>
                  </a:lnTo>
                  <a:lnTo>
                    <a:pt x="16665" y="3448155"/>
                  </a:lnTo>
                  <a:lnTo>
                    <a:pt x="36369" y="3489656"/>
                  </a:lnTo>
                  <a:lnTo>
                    <a:pt x="62651" y="3526836"/>
                  </a:lnTo>
                  <a:lnTo>
                    <a:pt x="94758" y="3558943"/>
                  </a:lnTo>
                  <a:lnTo>
                    <a:pt x="131938" y="3585225"/>
                  </a:lnTo>
                  <a:lnTo>
                    <a:pt x="173439" y="3604929"/>
                  </a:lnTo>
                  <a:lnTo>
                    <a:pt x="218509" y="3617303"/>
                  </a:lnTo>
                  <a:lnTo>
                    <a:pt x="266395" y="3621595"/>
                  </a:lnTo>
                  <a:lnTo>
                    <a:pt x="3527996" y="3621595"/>
                  </a:lnTo>
                  <a:lnTo>
                    <a:pt x="3575882" y="3617303"/>
                  </a:lnTo>
                  <a:lnTo>
                    <a:pt x="3620951" y="3604929"/>
                  </a:lnTo>
                  <a:lnTo>
                    <a:pt x="3662452" y="3585225"/>
                  </a:lnTo>
                  <a:lnTo>
                    <a:pt x="3699632" y="3558943"/>
                  </a:lnTo>
                  <a:lnTo>
                    <a:pt x="3731740" y="3526836"/>
                  </a:lnTo>
                  <a:lnTo>
                    <a:pt x="3758021" y="3489656"/>
                  </a:lnTo>
                  <a:lnTo>
                    <a:pt x="3777725" y="3448155"/>
                  </a:lnTo>
                  <a:lnTo>
                    <a:pt x="3790099" y="3403086"/>
                  </a:lnTo>
                  <a:lnTo>
                    <a:pt x="3794391" y="3355200"/>
                  </a:lnTo>
                  <a:lnTo>
                    <a:pt x="3794391" y="266395"/>
                  </a:lnTo>
                  <a:lnTo>
                    <a:pt x="3790099" y="218509"/>
                  </a:lnTo>
                  <a:lnTo>
                    <a:pt x="3777725" y="173439"/>
                  </a:lnTo>
                  <a:lnTo>
                    <a:pt x="3758021" y="131938"/>
                  </a:lnTo>
                  <a:lnTo>
                    <a:pt x="3731740" y="94758"/>
                  </a:lnTo>
                  <a:lnTo>
                    <a:pt x="3699632" y="62651"/>
                  </a:lnTo>
                  <a:lnTo>
                    <a:pt x="3662452" y="36369"/>
                  </a:lnTo>
                  <a:lnTo>
                    <a:pt x="3620951" y="16665"/>
                  </a:lnTo>
                  <a:lnTo>
                    <a:pt x="3575882" y="4291"/>
                  </a:lnTo>
                  <a:lnTo>
                    <a:pt x="3527996" y="0"/>
                  </a:lnTo>
                  <a:close/>
                </a:path>
              </a:pathLst>
            </a:custGeom>
            <a:solidFill>
              <a:srgbClr val="FFFFFF"/>
            </a:solidFill>
          </p:spPr>
          <p:txBody>
            <a:bodyPr wrap="square" lIns="0" tIns="0" rIns="0" bIns="0" rtlCol="0"/>
            <a:lstStyle/>
            <a:p>
              <a:pPr algn="just"/>
              <a:endParaRPr lang="en-US" sz="1400" dirty="0"/>
            </a:p>
            <a:p>
              <a:pPr algn="just"/>
              <a:endParaRPr lang="en-US" sz="1400" dirty="0"/>
            </a:p>
            <a:p>
              <a:pPr algn="just"/>
              <a:endParaRPr lang="en-US" sz="1400" dirty="0"/>
            </a:p>
            <a:p>
              <a:pPr marL="285750" indent="-285750" algn="l">
                <a:buFont typeface="Wingdings" panose="05000000000000000000" pitchFamily="2" charset="2"/>
                <a:buChar char="ü"/>
              </a:pPr>
              <a:r>
                <a:rPr lang="en-US" sz="1400" dirty="0"/>
                <a:t>All participating WDCs integrated ASRHR into their annual community action plans, up from zero pre-intervention.</a:t>
              </a:r>
            </a:p>
            <a:p>
              <a:pPr marL="285750" indent="-285750" algn="l">
                <a:buFont typeface="Wingdings" panose="05000000000000000000" pitchFamily="2" charset="2"/>
                <a:buChar char="ü"/>
              </a:pPr>
              <a:r>
                <a:rPr lang="en-US" sz="1400" dirty="0"/>
                <a:t>Dedicated health sub-committees with ASRHR mandates were established in the WDCs, addressing a major structural gap in community health governance.</a:t>
              </a:r>
            </a:p>
            <a:p>
              <a:pPr marL="285750" indent="-285750" algn="l">
                <a:buFont typeface="Wingdings" panose="05000000000000000000" pitchFamily="2" charset="2"/>
                <a:buChar char="ü"/>
              </a:pPr>
              <a:r>
                <a:rPr lang="en-US" sz="1400" dirty="0"/>
                <a:t>Integration of ASRHR into routine WDC meeting agendas; progress varied by state, with Jigawa and Kano showing stronger alignment compared to Kaduna and Nasarawa.</a:t>
              </a:r>
            </a:p>
            <a:p>
              <a:pPr marL="285750" indent="-285750" algn="l">
                <a:buFont typeface="Wingdings" panose="05000000000000000000" pitchFamily="2" charset="2"/>
                <a:buChar char="ü"/>
              </a:pPr>
              <a:r>
                <a:rPr lang="en-US" sz="1400" dirty="0"/>
                <a:t>WDC members initiated advocacy efforts to include contraceptive commodities in local financing mechanisms such as BHCPF and DRF; signaling emerging institutional ownership.</a:t>
              </a:r>
            </a:p>
            <a:p>
              <a:pPr marL="285750" indent="-285750" algn="l">
                <a:buFont typeface="Wingdings" panose="05000000000000000000" pitchFamily="2" charset="2"/>
                <a:buChar char="ü"/>
              </a:pPr>
              <a:r>
                <a:rPr lang="en-US" sz="1400" dirty="0"/>
                <a:t>Despite these gains, resistance was observed in allocating funds for community mobilizers, reflecting competing priorities and limited resources.</a:t>
              </a:r>
            </a:p>
            <a:p>
              <a:pPr marL="285750" indent="-285750" algn="l">
                <a:buFont typeface="Wingdings" panose="05000000000000000000" pitchFamily="2" charset="2"/>
                <a:buChar char="ü"/>
              </a:pPr>
              <a:r>
                <a:rPr lang="en-US" sz="1400" dirty="0"/>
                <a:t>A key sustainability challenge emerged around balancing local procurement of contraceptives with maintaining free access for adolescents, highlighting the need for clear exemption policies.</a:t>
              </a:r>
            </a:p>
          </p:txBody>
        </p:sp>
        <p:sp>
          <p:nvSpPr>
            <p:cNvPr id="102" name="object 46">
              <a:extLst>
                <a:ext uri="{FF2B5EF4-FFF2-40B4-BE49-F238E27FC236}">
                  <a16:creationId xmlns:a16="http://schemas.microsoft.com/office/drawing/2014/main" id="{B0277929-BEE1-EAF4-CBB4-20F332E893D3}"/>
                </a:ext>
              </a:extLst>
            </p:cNvPr>
            <p:cNvSpPr/>
            <p:nvPr/>
          </p:nvSpPr>
          <p:spPr>
            <a:xfrm>
              <a:off x="417603" y="8078389"/>
              <a:ext cx="3794760" cy="3622040"/>
            </a:xfrm>
            <a:custGeom>
              <a:avLst/>
              <a:gdLst/>
              <a:ahLst/>
              <a:cxnLst/>
              <a:rect l="l" t="t" r="r" b="b"/>
              <a:pathLst>
                <a:path w="3794760" h="3622040">
                  <a:moveTo>
                    <a:pt x="3527996" y="3621595"/>
                  </a:moveTo>
                  <a:lnTo>
                    <a:pt x="266395" y="3621595"/>
                  </a:lnTo>
                  <a:lnTo>
                    <a:pt x="218509" y="3617303"/>
                  </a:lnTo>
                  <a:lnTo>
                    <a:pt x="173439" y="3604929"/>
                  </a:lnTo>
                  <a:lnTo>
                    <a:pt x="131938" y="3585225"/>
                  </a:lnTo>
                  <a:lnTo>
                    <a:pt x="94758" y="3558943"/>
                  </a:lnTo>
                  <a:lnTo>
                    <a:pt x="62651" y="3526836"/>
                  </a:lnTo>
                  <a:lnTo>
                    <a:pt x="36369" y="3489656"/>
                  </a:lnTo>
                  <a:lnTo>
                    <a:pt x="16665" y="3448155"/>
                  </a:lnTo>
                  <a:lnTo>
                    <a:pt x="4291" y="3403086"/>
                  </a:lnTo>
                  <a:lnTo>
                    <a:pt x="0" y="3355200"/>
                  </a:lnTo>
                  <a:lnTo>
                    <a:pt x="0" y="266395"/>
                  </a:lnTo>
                  <a:lnTo>
                    <a:pt x="4291" y="218509"/>
                  </a:lnTo>
                  <a:lnTo>
                    <a:pt x="16665" y="173439"/>
                  </a:lnTo>
                  <a:lnTo>
                    <a:pt x="36369" y="131938"/>
                  </a:lnTo>
                  <a:lnTo>
                    <a:pt x="62651" y="94758"/>
                  </a:lnTo>
                  <a:lnTo>
                    <a:pt x="94758" y="62651"/>
                  </a:lnTo>
                  <a:lnTo>
                    <a:pt x="131938" y="36369"/>
                  </a:lnTo>
                  <a:lnTo>
                    <a:pt x="173439" y="16665"/>
                  </a:lnTo>
                  <a:lnTo>
                    <a:pt x="218509" y="4291"/>
                  </a:lnTo>
                  <a:lnTo>
                    <a:pt x="266395" y="0"/>
                  </a:lnTo>
                  <a:lnTo>
                    <a:pt x="3527996" y="0"/>
                  </a:lnTo>
                  <a:lnTo>
                    <a:pt x="3575882" y="4291"/>
                  </a:lnTo>
                  <a:lnTo>
                    <a:pt x="3620951" y="16665"/>
                  </a:lnTo>
                  <a:lnTo>
                    <a:pt x="3662452" y="36369"/>
                  </a:lnTo>
                  <a:lnTo>
                    <a:pt x="3699632" y="62651"/>
                  </a:lnTo>
                  <a:lnTo>
                    <a:pt x="3731740" y="94758"/>
                  </a:lnTo>
                  <a:lnTo>
                    <a:pt x="3758021" y="131938"/>
                  </a:lnTo>
                  <a:lnTo>
                    <a:pt x="3777725" y="173439"/>
                  </a:lnTo>
                  <a:lnTo>
                    <a:pt x="3790099" y="218509"/>
                  </a:lnTo>
                  <a:lnTo>
                    <a:pt x="3794391" y="266395"/>
                  </a:lnTo>
                  <a:lnTo>
                    <a:pt x="3794391" y="3355200"/>
                  </a:lnTo>
                  <a:lnTo>
                    <a:pt x="3790099" y="3403086"/>
                  </a:lnTo>
                  <a:lnTo>
                    <a:pt x="3777725" y="3448155"/>
                  </a:lnTo>
                  <a:lnTo>
                    <a:pt x="3758021" y="3489656"/>
                  </a:lnTo>
                  <a:lnTo>
                    <a:pt x="3731740" y="3526836"/>
                  </a:lnTo>
                  <a:lnTo>
                    <a:pt x="3699632" y="3558943"/>
                  </a:lnTo>
                  <a:lnTo>
                    <a:pt x="3662452" y="3585225"/>
                  </a:lnTo>
                  <a:lnTo>
                    <a:pt x="3620951" y="3604929"/>
                  </a:lnTo>
                  <a:lnTo>
                    <a:pt x="3575882" y="3617303"/>
                  </a:lnTo>
                  <a:lnTo>
                    <a:pt x="3527996" y="3621595"/>
                  </a:lnTo>
                  <a:close/>
                </a:path>
              </a:pathLst>
            </a:custGeom>
            <a:ln w="12700">
              <a:noFill/>
            </a:ln>
          </p:spPr>
          <p:txBody>
            <a:bodyPr wrap="square" lIns="0" tIns="0" rIns="0" bIns="0" rtlCol="0"/>
            <a:lstStyle/>
            <a:p>
              <a:endParaRPr/>
            </a:p>
          </p:txBody>
        </p:sp>
        <p:sp>
          <p:nvSpPr>
            <p:cNvPr id="103" name="object 47">
              <a:extLst>
                <a:ext uri="{FF2B5EF4-FFF2-40B4-BE49-F238E27FC236}">
                  <a16:creationId xmlns:a16="http://schemas.microsoft.com/office/drawing/2014/main" id="{C46D7E2F-4EDB-22DF-5607-6B51825FF046}"/>
                </a:ext>
              </a:extLst>
            </p:cNvPr>
            <p:cNvSpPr/>
            <p:nvPr/>
          </p:nvSpPr>
          <p:spPr>
            <a:xfrm>
              <a:off x="756003" y="8097811"/>
              <a:ext cx="3121660" cy="342518"/>
            </a:xfrm>
            <a:custGeom>
              <a:avLst/>
              <a:gdLst/>
              <a:ahLst/>
              <a:cxnLst/>
              <a:rect l="l" t="t" r="r" b="b"/>
              <a:pathLst>
                <a:path w="3121660" h="320675">
                  <a:moveTo>
                    <a:pt x="3121202" y="0"/>
                  </a:moveTo>
                  <a:lnTo>
                    <a:pt x="0" y="0"/>
                  </a:lnTo>
                  <a:lnTo>
                    <a:pt x="0" y="169189"/>
                  </a:lnTo>
                  <a:lnTo>
                    <a:pt x="7707" y="216984"/>
                  </a:lnTo>
                  <a:lnTo>
                    <a:pt x="29171" y="258492"/>
                  </a:lnTo>
                  <a:lnTo>
                    <a:pt x="61900" y="291223"/>
                  </a:lnTo>
                  <a:lnTo>
                    <a:pt x="103404" y="312687"/>
                  </a:lnTo>
                  <a:lnTo>
                    <a:pt x="151193" y="320395"/>
                  </a:lnTo>
                  <a:lnTo>
                    <a:pt x="2969996" y="320395"/>
                  </a:lnTo>
                  <a:lnTo>
                    <a:pt x="3017787" y="312687"/>
                  </a:lnTo>
                  <a:lnTo>
                    <a:pt x="3059294" y="291223"/>
                  </a:lnTo>
                  <a:lnTo>
                    <a:pt x="3092026" y="258492"/>
                  </a:lnTo>
                  <a:lnTo>
                    <a:pt x="3113493" y="216984"/>
                  </a:lnTo>
                  <a:lnTo>
                    <a:pt x="3121202" y="169189"/>
                  </a:lnTo>
                  <a:lnTo>
                    <a:pt x="3121202" y="0"/>
                  </a:lnTo>
                  <a:close/>
                </a:path>
              </a:pathLst>
            </a:custGeom>
            <a:solidFill>
              <a:srgbClr val="2C2F80"/>
            </a:solidFill>
          </p:spPr>
          <p:txBody>
            <a:bodyPr wrap="square" lIns="0" tIns="0" rIns="0" bIns="0" rtlCol="0"/>
            <a:lstStyle/>
            <a:p>
              <a:pPr marL="12700" algn="ctr">
                <a:lnSpc>
                  <a:spcPct val="100000"/>
                </a:lnSpc>
                <a:spcBef>
                  <a:spcPts val="135"/>
                </a:spcBef>
              </a:pPr>
              <a:r>
                <a:rPr lang="en-US" sz="1800" b="1" spc="-10" dirty="0">
                  <a:solidFill>
                    <a:schemeClr val="bg1"/>
                  </a:solidFill>
                  <a:latin typeface="HelveticaRounded LT Std Bd"/>
                  <a:cs typeface="HelveticaRounded LT Std Bd"/>
                </a:rPr>
                <a:t>Result/Lessons</a:t>
              </a:r>
            </a:p>
          </p:txBody>
        </p:sp>
        <p:sp>
          <p:nvSpPr>
            <p:cNvPr id="104" name="object 48">
              <a:extLst>
                <a:ext uri="{FF2B5EF4-FFF2-40B4-BE49-F238E27FC236}">
                  <a16:creationId xmlns:a16="http://schemas.microsoft.com/office/drawing/2014/main" id="{DA38B2EE-AA9B-0B5B-9167-0970EECA9CCA}"/>
                </a:ext>
              </a:extLst>
            </p:cNvPr>
            <p:cNvSpPr/>
            <p:nvPr/>
          </p:nvSpPr>
          <p:spPr>
            <a:xfrm>
              <a:off x="756003" y="8093446"/>
              <a:ext cx="3121660" cy="320675"/>
            </a:xfrm>
            <a:custGeom>
              <a:avLst/>
              <a:gdLst/>
              <a:ahLst/>
              <a:cxnLst/>
              <a:rect l="l" t="t" r="r" b="b"/>
              <a:pathLst>
                <a:path w="3121660" h="320675">
                  <a:moveTo>
                    <a:pt x="2969996" y="320395"/>
                  </a:moveTo>
                  <a:lnTo>
                    <a:pt x="151193" y="320395"/>
                  </a:lnTo>
                  <a:lnTo>
                    <a:pt x="103404" y="312687"/>
                  </a:lnTo>
                  <a:lnTo>
                    <a:pt x="61900" y="291223"/>
                  </a:lnTo>
                  <a:lnTo>
                    <a:pt x="29171" y="258492"/>
                  </a:lnTo>
                  <a:lnTo>
                    <a:pt x="7707" y="216984"/>
                  </a:lnTo>
                  <a:lnTo>
                    <a:pt x="0" y="169189"/>
                  </a:lnTo>
                  <a:lnTo>
                    <a:pt x="0" y="0"/>
                  </a:lnTo>
                  <a:lnTo>
                    <a:pt x="3121202" y="0"/>
                  </a:lnTo>
                  <a:lnTo>
                    <a:pt x="3121202" y="169189"/>
                  </a:lnTo>
                  <a:lnTo>
                    <a:pt x="3113493" y="216984"/>
                  </a:lnTo>
                  <a:lnTo>
                    <a:pt x="3092026" y="258492"/>
                  </a:lnTo>
                  <a:lnTo>
                    <a:pt x="3059294" y="291223"/>
                  </a:lnTo>
                  <a:lnTo>
                    <a:pt x="3017787" y="312687"/>
                  </a:lnTo>
                  <a:lnTo>
                    <a:pt x="2969996" y="320395"/>
                  </a:lnTo>
                  <a:close/>
                </a:path>
              </a:pathLst>
            </a:custGeom>
            <a:ln w="12700">
              <a:solidFill>
                <a:srgbClr val="2C2F80"/>
              </a:solidFill>
            </a:ln>
          </p:spPr>
          <p:txBody>
            <a:bodyPr wrap="square" lIns="0" tIns="0" rIns="0" bIns="0" rtlCol="0"/>
            <a:lstStyle/>
            <a:p>
              <a:endParaRPr/>
            </a:p>
          </p:txBody>
        </p:sp>
      </p:grpSp>
      <p:graphicFrame>
        <p:nvGraphicFramePr>
          <p:cNvPr id="114" name="Chart 113">
            <a:extLst>
              <a:ext uri="{FF2B5EF4-FFF2-40B4-BE49-F238E27FC236}">
                <a16:creationId xmlns:a16="http://schemas.microsoft.com/office/drawing/2014/main" id="{50FA7AB2-F44B-0158-856B-ADD112DB76D8}"/>
              </a:ext>
            </a:extLst>
          </p:cNvPr>
          <p:cNvGraphicFramePr/>
          <p:nvPr>
            <p:extLst>
              <p:ext uri="{D42A27DB-BD31-4B8C-83A1-F6EECF244321}">
                <p14:modId xmlns:p14="http://schemas.microsoft.com/office/powerpoint/2010/main" val="2609131253"/>
              </p:ext>
            </p:extLst>
          </p:nvPr>
        </p:nvGraphicFramePr>
        <p:xfrm>
          <a:off x="5365582" y="8002680"/>
          <a:ext cx="4743590" cy="208798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15" name="Chart 114">
            <a:extLst>
              <a:ext uri="{FF2B5EF4-FFF2-40B4-BE49-F238E27FC236}">
                <a16:creationId xmlns:a16="http://schemas.microsoft.com/office/drawing/2014/main" id="{005D5665-98EB-36B2-B7CF-6DC7457C78EB}"/>
              </a:ext>
            </a:extLst>
          </p:cNvPr>
          <p:cNvGraphicFramePr>
            <a:graphicFrameLocks/>
          </p:cNvGraphicFramePr>
          <p:nvPr>
            <p:extLst>
              <p:ext uri="{D42A27DB-BD31-4B8C-83A1-F6EECF244321}">
                <p14:modId xmlns:p14="http://schemas.microsoft.com/office/powerpoint/2010/main" val="3484393704"/>
              </p:ext>
            </p:extLst>
          </p:nvPr>
        </p:nvGraphicFramePr>
        <p:xfrm>
          <a:off x="5024304" y="10501359"/>
          <a:ext cx="5369290" cy="2952566"/>
        </p:xfrm>
        <a:graphic>
          <a:graphicData uri="http://schemas.openxmlformats.org/drawingml/2006/chart">
            <c:chart xmlns:c="http://schemas.openxmlformats.org/drawingml/2006/chart" xmlns:r="http://schemas.openxmlformats.org/officeDocument/2006/relationships" r:id="rId7"/>
          </a:graphicData>
        </a:graphic>
      </p:graphicFrame>
      <p:pic>
        <p:nvPicPr>
          <p:cNvPr id="121" name="Picture 120">
            <a:extLst>
              <a:ext uri="{FF2B5EF4-FFF2-40B4-BE49-F238E27FC236}">
                <a16:creationId xmlns:a16="http://schemas.microsoft.com/office/drawing/2014/main" id="{20E9878B-AEB3-46B0-6E25-31BABD2AFE5B}"/>
              </a:ext>
            </a:extLst>
          </p:cNvPr>
          <p:cNvPicPr>
            <a:picLocks noChangeAspect="1"/>
          </p:cNvPicPr>
          <p:nvPr/>
        </p:nvPicPr>
        <p:blipFill>
          <a:blip r:embed="rId8"/>
          <a:stretch>
            <a:fillRect/>
          </a:stretch>
        </p:blipFill>
        <p:spPr>
          <a:xfrm>
            <a:off x="541552" y="178625"/>
            <a:ext cx="882695" cy="787440"/>
          </a:xfrm>
          <a:prstGeom prst="rect">
            <a:avLst/>
          </a:prstGeom>
        </p:spPr>
      </p:pic>
      <p:pic>
        <p:nvPicPr>
          <p:cNvPr id="2" name="Picture 1">
            <a:extLst>
              <a:ext uri="{FF2B5EF4-FFF2-40B4-BE49-F238E27FC236}">
                <a16:creationId xmlns:a16="http://schemas.microsoft.com/office/drawing/2014/main" id="{9F6A73AB-CED8-9D5A-6AAB-2A6CCF3541FA}"/>
              </a:ext>
            </a:extLst>
          </p:cNvPr>
          <p:cNvPicPr>
            <a:picLocks noChangeAspect="1"/>
          </p:cNvPicPr>
          <p:nvPr/>
        </p:nvPicPr>
        <p:blipFill>
          <a:blip r:embed="rId9"/>
          <a:stretch>
            <a:fillRect/>
          </a:stretch>
        </p:blipFill>
        <p:spPr>
          <a:xfrm>
            <a:off x="8091038" y="190415"/>
            <a:ext cx="798040" cy="751095"/>
          </a:xfrm>
          <a:prstGeom prst="rect">
            <a:avLst/>
          </a:prstGeom>
        </p:spPr>
      </p:pic>
      <p:pic>
        <p:nvPicPr>
          <p:cNvPr id="10" name="Picture 9" descr="A number and a person with a black background&#10;&#10;AI-generated content may be incorrect.">
            <a:extLst>
              <a:ext uri="{FF2B5EF4-FFF2-40B4-BE49-F238E27FC236}">
                <a16:creationId xmlns:a16="http://schemas.microsoft.com/office/drawing/2014/main" id="{024B4178-3568-ADCD-FA85-34F3257D501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30122" y="262685"/>
            <a:ext cx="1584963" cy="60655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b04e3bf-eb77-48e0-9993-e01b67b1c33a" xsi:nil="true"/>
    <lcf76f155ced4ddcb4097134ff3c332f xmlns="a61ac17d-acd7-4541-bae9-b373390ade1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DE08CC696184A4EAF1EC7095BAD2AA1" ma:contentTypeVersion="19" ma:contentTypeDescription="Create a new document." ma:contentTypeScope="" ma:versionID="eb4fb4b37a562a645d4f6a47bb27f744">
  <xsd:schema xmlns:xsd="http://www.w3.org/2001/XMLSchema" xmlns:xs="http://www.w3.org/2001/XMLSchema" xmlns:p="http://schemas.microsoft.com/office/2006/metadata/properties" xmlns:ns2="a61ac17d-acd7-4541-bae9-b373390ade19" xmlns:ns3="4c809d59-d92c-4eeb-8e61-f697f9bbde70" xmlns:ns4="2b04e3bf-eb77-48e0-9993-e01b67b1c33a" targetNamespace="http://schemas.microsoft.com/office/2006/metadata/properties" ma:root="true" ma:fieldsID="8708d1caa17926d54e1cc9b1a9e76172" ns2:_="" ns3:_="" ns4:_="">
    <xsd:import namespace="a61ac17d-acd7-4541-bae9-b373390ade19"/>
    <xsd:import namespace="4c809d59-d92c-4eeb-8e61-f697f9bbde70"/>
    <xsd:import namespace="2b04e3bf-eb77-48e0-9993-e01b67b1c33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1ac17d-acd7-4541-bae9-b373390ade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be66e25-6253-4f8b-9755-5684a1ad782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809d59-d92c-4eeb-8e61-f697f9bbde7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04e3bf-eb77-48e0-9993-e01b67b1c33a"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8aa3cf98-e111-4e77-b6fe-f4731449b4e9}" ma:internalName="TaxCatchAll" ma:showField="CatchAllData" ma:web="4c809d59-d92c-4eeb-8e61-f697f9bbde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485DB2-8551-4957-B57B-C6C2417A828C}">
  <ds:schemaRefs>
    <ds:schemaRef ds:uri="http://www.w3.org/XML/1998/namespace"/>
    <ds:schemaRef ds:uri="2b04e3bf-eb77-48e0-9993-e01b67b1c33a"/>
    <ds:schemaRef ds:uri="http://schemas.microsoft.com/office/2006/documentManagement/types"/>
    <ds:schemaRef ds:uri="4c809d59-d92c-4eeb-8e61-f697f9bbde70"/>
    <ds:schemaRef ds:uri="http://purl.org/dc/elements/1.1/"/>
    <ds:schemaRef ds:uri="a61ac17d-acd7-4541-bae9-b373390ade19"/>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purl.org/dc/terms/"/>
  </ds:schemaRefs>
</ds:datastoreItem>
</file>

<file path=customXml/itemProps2.xml><?xml version="1.0" encoding="utf-8"?>
<ds:datastoreItem xmlns:ds="http://schemas.openxmlformats.org/officeDocument/2006/customXml" ds:itemID="{C1A317F8-F0C0-405B-9E64-5265402C3FF1}">
  <ds:schemaRefs>
    <ds:schemaRef ds:uri="http://schemas.microsoft.com/sharepoint/v3/contenttype/forms"/>
  </ds:schemaRefs>
</ds:datastoreItem>
</file>

<file path=customXml/itemProps3.xml><?xml version="1.0" encoding="utf-8"?>
<ds:datastoreItem xmlns:ds="http://schemas.openxmlformats.org/officeDocument/2006/customXml" ds:itemID="{0E5D5E37-0198-40A0-A92D-EBB3D1AD4D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1ac17d-acd7-4541-bae9-b373390ade19"/>
    <ds:schemaRef ds:uri="4c809d59-d92c-4eeb-8e61-f697f9bbde70"/>
    <ds:schemaRef ds:uri="2b04e3bf-eb77-48e0-9993-e01b67b1c3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827</TotalTime>
  <Words>474</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Calibri</vt:lpstr>
      <vt:lpstr>Helvetica 45 Light</vt:lpstr>
      <vt:lpstr>HelveticaRounded LT Std Bd</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SFH Conferences Presentation Template</dc:title>
  <dc:creator>Aliyu Abdulaziz Aliyu</dc:creator>
  <cp:lastModifiedBy>Roselyn Odeh</cp:lastModifiedBy>
  <cp:revision>77</cp:revision>
  <dcterms:created xsi:type="dcterms:W3CDTF">2023-07-04T09:07:30Z</dcterms:created>
  <dcterms:modified xsi:type="dcterms:W3CDTF">2025-10-24T13:47:42Z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2023-07-04T00:00:00Z</vt:filetime>
  </property>
  <property fmtid="{D5CDD505-2E9C-101B-9397-08002B2CF9AE}" pid="3" name="Creator">
    <vt:lpwstr>Adobe Illustrator 27.6 (Windows)</vt:lpwstr>
  </property>
  <property fmtid="{D5CDD505-2E9C-101B-9397-08002B2CF9AE}" pid="4" name="LastSaved">
    <vt:filetime>2023-07-04T00:00:00Z</vt:filetime>
  </property>
  <property fmtid="{D5CDD505-2E9C-101B-9397-08002B2CF9AE}" pid="5" name="Producer">
    <vt:lpwstr>Adobe PDF library 17.00</vt:lpwstr>
  </property>
  <property fmtid="{D5CDD505-2E9C-101B-9397-08002B2CF9AE}" pid="6" name="ContentTypeId">
    <vt:lpwstr>0x0101007DE08CC696184A4EAF1EC7095BAD2AA1</vt:lpwstr>
  </property>
  <property fmtid="{D5CDD505-2E9C-101B-9397-08002B2CF9AE}" pid="7" name="MediaServiceImageTags">
    <vt:lpwstr/>
  </property>
</Properties>
</file>