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7" r:id="rId5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128E1F-6201-8A1E-1A85-EDCC602E2CFE}" name="Aliyu Abdulaziz Aliyu" initials="AA" userId="S::aaliyu_sfhnigeria.org#ext#@psiorg.onmicrosoft.com::c2b44210-3207-4cf1-9cb3-f809f534a51b" providerId="AD"/>
  <p188:author id="{33D2FB32-FB58-4C37-39CD-2F5E114658DE}" name="Abednego Musau" initials="AM" userId="S::amusau@psi.org::3bd0e0f3-3202-45c6-b544-f3477ff240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7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C3B5D-5737-9259-0CCF-CB732F4F860F}" v="262" dt="2025-10-24T13:04:30.842"/>
    <p1510:client id="{62BE757A-E713-98D5-DA48-3643DA636986}" v="5" dt="2025-10-25T09:06:45.930"/>
    <p1510:client id="{6A8A0A53-0800-4A81-AC05-CC0B574D0659}" v="43" dt="2025-10-24T13:17:44.645"/>
    <p1510:client id="{F071B587-5F12-D2EF-DF8B-2571235D1104}" v="224" dt="2025-10-24T12:14:09.437"/>
    <p1510:client id="{FAF5BF64-3CE9-3C04-0E03-41C60197C4B3}" v="2" dt="2025-10-24T11:30:15.68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1564" y="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90347815744374"/>
          <c:y val="9.7206680370125045E-2"/>
          <c:w val="0.77969234871662607"/>
          <c:h val="0.50342064130605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Sheet1!$E$6</c:f>
              <c:strCache>
                <c:ptCount val="1"/>
                <c:pt idx="0">
                  <c:v>Preintervention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rgbClr val="00207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Sheet1!$D$7:$D$9</c:f>
              <c:strCache>
                <c:ptCount val="3"/>
                <c:pt idx="0">
                  <c:v>Comprehensive contraceptive knowledge</c:v>
                </c:pt>
                <c:pt idx="1">
                  <c:v>Awareness of Implants</c:v>
                </c:pt>
                <c:pt idx="2">
                  <c:v>Awareness of IUDs</c:v>
                </c:pt>
              </c:strCache>
            </c:strRef>
          </c:cat>
          <c:val>
            <c:numRef>
              <c:f>Sheet1!$E$7:$E$9</c:f>
              <c:numCache>
                <c:formatCode>0.00%</c:formatCode>
                <c:ptCount val="3"/>
                <c:pt idx="0">
                  <c:v>0.372</c:v>
                </c:pt>
                <c:pt idx="1">
                  <c:v>0.41299999999999998</c:v>
                </c:pt>
                <c:pt idx="2">
                  <c:v>0.29599999999999999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5E-402B-82FF-496D7C8B968E}"/>
            </c:ext>
          </c:extLst>
        </c:ser>
        <c:ser>
          <c:idx val="1"/>
          <c:order val="1"/>
          <c:tx>
            <c:strRef>
              <c:f>Sheet1!$F$6</c:f>
              <c:strCache>
                <c:ptCount val="1"/>
                <c:pt idx="0">
                  <c:v>Post intervention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rgbClr val="00207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Sheet1!$D$7:$D$9</c:f>
              <c:strCache>
                <c:ptCount val="3"/>
                <c:pt idx="0">
                  <c:v>Comprehensive contraceptive knowledge</c:v>
                </c:pt>
                <c:pt idx="1">
                  <c:v>Awareness of Implants</c:v>
                </c:pt>
                <c:pt idx="2">
                  <c:v>Awareness of IUDs</c:v>
                </c:pt>
              </c:strCache>
            </c:strRef>
          </c:cat>
          <c:val>
            <c:numRef>
              <c:f>Sheet1!$F$7:$F$9</c:f>
              <c:numCache>
                <c:formatCode>0.00%</c:formatCode>
                <c:ptCount val="3"/>
                <c:pt idx="0">
                  <c:v>0.76800000000000002</c:v>
                </c:pt>
                <c:pt idx="1">
                  <c:v>0.88700000000000001</c:v>
                </c:pt>
                <c:pt idx="2">
                  <c:v>0.71199999999999997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5E-402B-82FF-496D7C8B96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9720528"/>
        <c:axId val="2039719568"/>
      </c:barChart>
      <c:catAx>
        <c:axId val="203972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207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719568"/>
        <c:crosses val="autoZero"/>
        <c:auto val="1"/>
        <c:lblAlgn val="ctr"/>
        <c:lblOffset val="100"/>
        <c:noMultiLvlLbl val="0"/>
      </c:catAx>
      <c:valAx>
        <c:axId val="2039719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rgbClr val="00207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73"/>
                    </a:solidFill>
                  </a:rPr>
                  <a:t>% of leaders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rgbClr val="002073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207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72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69962994754646"/>
          <c:y val="0.84504938324718648"/>
          <c:w val="0.77339181128129553"/>
          <c:h val="7.77493878044379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rgbClr val="00207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1948609734292291"/>
          <c:y val="0.816463880230826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rgbClr val="00207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024163305547115"/>
          <c:y val="0.13194449660144955"/>
          <c:w val="0.62918017510613067"/>
          <c:h val="0.416151743695572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% of religious leaders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03B-4EAA-B0DA-D5CCB7DB42F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3B-4EAA-B0DA-D5CCB7DB42F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rgbClr val="00207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Sheet1!$D$4:$E$4</c:f>
              <c:strCache>
                <c:ptCount val="2"/>
                <c:pt idx="0">
                  <c:v>Preintervention</c:v>
                </c:pt>
                <c:pt idx="1">
                  <c:v>Postintervention</c:v>
                </c:pt>
              </c:strCache>
            </c:strRef>
          </c:cat>
          <c:val>
            <c:numRef>
              <c:f>Sheet1!$D$5:$E$5</c:f>
              <c:numCache>
                <c:formatCode>General</c:formatCode>
                <c:ptCount val="2"/>
                <c:pt idx="0">
                  <c:v>0.11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B-4EAA-B0DA-D5CCB7DB42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88176863"/>
        <c:axId val="1388185983"/>
      </c:barChart>
      <c:catAx>
        <c:axId val="1388176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207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185983"/>
        <c:crosses val="autoZero"/>
        <c:auto val="1"/>
        <c:lblAlgn val="ctr"/>
        <c:lblOffset val="100"/>
        <c:noMultiLvlLbl val="0"/>
      </c:catAx>
      <c:valAx>
        <c:axId val="1388185983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207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176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B3694-CBD5-4943-8B14-04D8A6FEA0BD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1890713"/>
            <a:ext cx="3609975" cy="510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7278688"/>
            <a:ext cx="8553450" cy="5956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66875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14366875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9AB9A-8753-4304-9F3F-495B9E149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6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AB9A-8753-4304-9F3F-495B9E1490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6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HelveticaRounded LT Std Bd"/>
                <a:cs typeface="HelveticaRounded LT Std Bd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10"/>
              <a:t>Conclusion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HelveticaRounded LT Std Bd"/>
                <a:cs typeface="HelveticaRounded LT Std Bd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10"/>
              <a:t>Conclusion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HelveticaRounded LT Std Bd"/>
                <a:cs typeface="HelveticaRounded LT Std Bd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10"/>
              <a:t>Conclusion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HelveticaRounded LT Std Bd"/>
                <a:cs typeface="HelveticaRounded LT Std Bd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10"/>
              <a:t>Conclusion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HelveticaRounded LT Std Bd"/>
                <a:cs typeface="HelveticaRounded LT Std Bd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10"/>
              <a:t>Conclusion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40624" y="12026799"/>
            <a:ext cx="1610995" cy="370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bg1"/>
                </a:solidFill>
                <a:latin typeface="HelveticaRounded LT Std Bd"/>
                <a:cs typeface="HelveticaRounded LT Std Bd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10"/>
              <a:t>Conclusion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blue and red flag&#10;&#10;AI-generated content may be incorrect.">
            <a:extLst>
              <a:ext uri="{FF2B5EF4-FFF2-40B4-BE49-F238E27FC236}">
                <a16:creationId xmlns:a16="http://schemas.microsoft.com/office/drawing/2014/main" id="{979E7453-3B90-C6F1-D014-A381BFEF8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665560"/>
            <a:ext cx="10696582" cy="2450428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1473150" y="2566910"/>
            <a:ext cx="1872614" cy="333375"/>
            <a:chOff x="1381448" y="4560897"/>
            <a:chExt cx="1872614" cy="333375"/>
          </a:xfrm>
        </p:grpSpPr>
        <p:sp>
          <p:nvSpPr>
            <p:cNvPr id="33" name="object 33"/>
            <p:cNvSpPr/>
            <p:nvPr/>
          </p:nvSpPr>
          <p:spPr>
            <a:xfrm>
              <a:off x="1387798" y="4567247"/>
              <a:ext cx="1859914" cy="320675"/>
            </a:xfrm>
            <a:custGeom>
              <a:avLst/>
              <a:gdLst/>
              <a:ahLst/>
              <a:cxnLst/>
              <a:rect l="l" t="t" r="r" b="b"/>
              <a:pathLst>
                <a:path w="1859914" h="320675">
                  <a:moveTo>
                    <a:pt x="1859407" y="0"/>
                  </a:moveTo>
                  <a:lnTo>
                    <a:pt x="0" y="0"/>
                  </a:lnTo>
                  <a:lnTo>
                    <a:pt x="0" y="169189"/>
                  </a:lnTo>
                  <a:lnTo>
                    <a:pt x="7707" y="216984"/>
                  </a:lnTo>
                  <a:lnTo>
                    <a:pt x="29172" y="258492"/>
                  </a:lnTo>
                  <a:lnTo>
                    <a:pt x="61903" y="291223"/>
                  </a:lnTo>
                  <a:lnTo>
                    <a:pt x="103410" y="312687"/>
                  </a:lnTo>
                  <a:lnTo>
                    <a:pt x="151206" y="320395"/>
                  </a:lnTo>
                  <a:lnTo>
                    <a:pt x="1708200" y="320395"/>
                  </a:lnTo>
                  <a:lnTo>
                    <a:pt x="1755991" y="312687"/>
                  </a:lnTo>
                  <a:lnTo>
                    <a:pt x="1797498" y="291223"/>
                  </a:lnTo>
                  <a:lnTo>
                    <a:pt x="1830231" y="258492"/>
                  </a:lnTo>
                  <a:lnTo>
                    <a:pt x="1851697" y="216984"/>
                  </a:lnTo>
                  <a:lnTo>
                    <a:pt x="1859407" y="169189"/>
                  </a:lnTo>
                  <a:lnTo>
                    <a:pt x="1859407" y="0"/>
                  </a:lnTo>
                  <a:close/>
                </a:path>
              </a:pathLst>
            </a:custGeom>
            <a:solidFill>
              <a:srgbClr val="2C2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87798" y="4567247"/>
              <a:ext cx="1859914" cy="320675"/>
            </a:xfrm>
            <a:custGeom>
              <a:avLst/>
              <a:gdLst/>
              <a:ahLst/>
              <a:cxnLst/>
              <a:rect l="l" t="t" r="r" b="b"/>
              <a:pathLst>
                <a:path w="1859914" h="320675">
                  <a:moveTo>
                    <a:pt x="1708200" y="320395"/>
                  </a:moveTo>
                  <a:lnTo>
                    <a:pt x="151206" y="320395"/>
                  </a:lnTo>
                  <a:lnTo>
                    <a:pt x="103410" y="312687"/>
                  </a:lnTo>
                  <a:lnTo>
                    <a:pt x="61903" y="291223"/>
                  </a:lnTo>
                  <a:lnTo>
                    <a:pt x="29172" y="258492"/>
                  </a:lnTo>
                  <a:lnTo>
                    <a:pt x="7707" y="216984"/>
                  </a:lnTo>
                  <a:lnTo>
                    <a:pt x="0" y="169189"/>
                  </a:lnTo>
                  <a:lnTo>
                    <a:pt x="0" y="0"/>
                  </a:lnTo>
                  <a:lnTo>
                    <a:pt x="1859407" y="0"/>
                  </a:lnTo>
                  <a:lnTo>
                    <a:pt x="1859407" y="169189"/>
                  </a:lnTo>
                  <a:lnTo>
                    <a:pt x="1851697" y="216984"/>
                  </a:lnTo>
                  <a:lnTo>
                    <a:pt x="1830231" y="258492"/>
                  </a:lnTo>
                  <a:lnTo>
                    <a:pt x="1797498" y="291223"/>
                  </a:lnTo>
                  <a:lnTo>
                    <a:pt x="1755991" y="312687"/>
                  </a:lnTo>
                  <a:lnTo>
                    <a:pt x="1708200" y="320395"/>
                  </a:lnTo>
                  <a:close/>
                </a:path>
              </a:pathLst>
            </a:custGeom>
            <a:ln w="12700">
              <a:solidFill>
                <a:srgbClr val="2C2F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2948230" y="11492494"/>
            <a:ext cx="1935480" cy="333375"/>
            <a:chOff x="4378449" y="12054165"/>
            <a:chExt cx="1935480" cy="333375"/>
          </a:xfrm>
        </p:grpSpPr>
        <p:sp>
          <p:nvSpPr>
            <p:cNvPr id="40" name="object 40"/>
            <p:cNvSpPr/>
            <p:nvPr/>
          </p:nvSpPr>
          <p:spPr>
            <a:xfrm>
              <a:off x="4384799" y="12060515"/>
              <a:ext cx="1922780" cy="320675"/>
            </a:xfrm>
            <a:custGeom>
              <a:avLst/>
              <a:gdLst/>
              <a:ahLst/>
              <a:cxnLst/>
              <a:rect l="l" t="t" r="r" b="b"/>
              <a:pathLst>
                <a:path w="1922779" h="320675">
                  <a:moveTo>
                    <a:pt x="1922411" y="0"/>
                  </a:moveTo>
                  <a:lnTo>
                    <a:pt x="0" y="0"/>
                  </a:lnTo>
                  <a:lnTo>
                    <a:pt x="0" y="169189"/>
                  </a:lnTo>
                  <a:lnTo>
                    <a:pt x="7709" y="216984"/>
                  </a:lnTo>
                  <a:lnTo>
                    <a:pt x="29175" y="258492"/>
                  </a:lnTo>
                  <a:lnTo>
                    <a:pt x="61908" y="291223"/>
                  </a:lnTo>
                  <a:lnTo>
                    <a:pt x="103415" y="312687"/>
                  </a:lnTo>
                  <a:lnTo>
                    <a:pt x="151206" y="320395"/>
                  </a:lnTo>
                  <a:lnTo>
                    <a:pt x="1771205" y="320395"/>
                  </a:lnTo>
                  <a:lnTo>
                    <a:pt x="1818995" y="312687"/>
                  </a:lnTo>
                  <a:lnTo>
                    <a:pt x="1860503" y="291223"/>
                  </a:lnTo>
                  <a:lnTo>
                    <a:pt x="1893235" y="258492"/>
                  </a:lnTo>
                  <a:lnTo>
                    <a:pt x="1914702" y="216984"/>
                  </a:lnTo>
                  <a:lnTo>
                    <a:pt x="1922411" y="169189"/>
                  </a:lnTo>
                  <a:lnTo>
                    <a:pt x="1922411" y="0"/>
                  </a:lnTo>
                  <a:close/>
                </a:path>
              </a:pathLst>
            </a:custGeom>
            <a:solidFill>
              <a:srgbClr val="2C2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384799" y="12060515"/>
              <a:ext cx="1922780" cy="320675"/>
            </a:xfrm>
            <a:custGeom>
              <a:avLst/>
              <a:gdLst/>
              <a:ahLst/>
              <a:cxnLst/>
              <a:rect l="l" t="t" r="r" b="b"/>
              <a:pathLst>
                <a:path w="1922779" h="320675">
                  <a:moveTo>
                    <a:pt x="1771205" y="320395"/>
                  </a:moveTo>
                  <a:lnTo>
                    <a:pt x="151206" y="320395"/>
                  </a:lnTo>
                  <a:lnTo>
                    <a:pt x="103415" y="312687"/>
                  </a:lnTo>
                  <a:lnTo>
                    <a:pt x="61908" y="291223"/>
                  </a:lnTo>
                  <a:lnTo>
                    <a:pt x="29175" y="258492"/>
                  </a:lnTo>
                  <a:lnTo>
                    <a:pt x="7709" y="216984"/>
                  </a:lnTo>
                  <a:lnTo>
                    <a:pt x="0" y="169189"/>
                  </a:lnTo>
                  <a:lnTo>
                    <a:pt x="0" y="0"/>
                  </a:lnTo>
                  <a:lnTo>
                    <a:pt x="1922411" y="0"/>
                  </a:lnTo>
                  <a:lnTo>
                    <a:pt x="1922411" y="169189"/>
                  </a:lnTo>
                  <a:lnTo>
                    <a:pt x="1914702" y="216984"/>
                  </a:lnTo>
                  <a:lnTo>
                    <a:pt x="1893235" y="258492"/>
                  </a:lnTo>
                  <a:lnTo>
                    <a:pt x="1860503" y="291223"/>
                  </a:lnTo>
                  <a:lnTo>
                    <a:pt x="1818995" y="312687"/>
                  </a:lnTo>
                  <a:lnTo>
                    <a:pt x="1771205" y="320395"/>
                  </a:lnTo>
                  <a:close/>
                </a:path>
              </a:pathLst>
            </a:custGeom>
            <a:ln w="12700">
              <a:solidFill>
                <a:srgbClr val="2C2F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818318" y="2569070"/>
            <a:ext cx="133350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b="1" spc="-10">
                <a:solidFill>
                  <a:srgbClr val="FFFFFF"/>
                </a:solidFill>
                <a:latin typeface="HelveticaRounded LT Std Bd"/>
                <a:cs typeface="HelveticaRounded LT Std Bd"/>
              </a:rPr>
              <a:t>Introduction</a:t>
            </a:r>
            <a:endParaRPr sz="1700">
              <a:latin typeface="HelveticaRounded LT Std Bd"/>
              <a:cs typeface="HelveticaRounded LT Std Bd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340952" y="6366943"/>
            <a:ext cx="2023745" cy="333375"/>
            <a:chOff x="6771594" y="4580889"/>
            <a:chExt cx="2023745" cy="333375"/>
          </a:xfrm>
        </p:grpSpPr>
        <p:sp>
          <p:nvSpPr>
            <p:cNvPr id="51" name="object 51"/>
            <p:cNvSpPr/>
            <p:nvPr/>
          </p:nvSpPr>
          <p:spPr>
            <a:xfrm>
              <a:off x="6771594" y="4580889"/>
              <a:ext cx="2023745" cy="333375"/>
            </a:xfrm>
            <a:custGeom>
              <a:avLst/>
              <a:gdLst/>
              <a:ahLst/>
              <a:cxnLst/>
              <a:rect l="l" t="t" r="r" b="b"/>
              <a:pathLst>
                <a:path w="2023745" h="333375">
                  <a:moveTo>
                    <a:pt x="2023211" y="0"/>
                  </a:moveTo>
                  <a:lnTo>
                    <a:pt x="0" y="0"/>
                  </a:lnTo>
                  <a:lnTo>
                    <a:pt x="0" y="181889"/>
                  </a:lnTo>
                  <a:lnTo>
                    <a:pt x="7709" y="229684"/>
                  </a:lnTo>
                  <a:lnTo>
                    <a:pt x="29175" y="271192"/>
                  </a:lnTo>
                  <a:lnTo>
                    <a:pt x="61908" y="303923"/>
                  </a:lnTo>
                  <a:lnTo>
                    <a:pt x="103415" y="325387"/>
                  </a:lnTo>
                  <a:lnTo>
                    <a:pt x="151206" y="333095"/>
                  </a:lnTo>
                  <a:lnTo>
                    <a:pt x="1872005" y="333095"/>
                  </a:lnTo>
                  <a:lnTo>
                    <a:pt x="1919795" y="325387"/>
                  </a:lnTo>
                  <a:lnTo>
                    <a:pt x="1961303" y="303923"/>
                  </a:lnTo>
                  <a:lnTo>
                    <a:pt x="1994035" y="271192"/>
                  </a:lnTo>
                  <a:lnTo>
                    <a:pt x="2015502" y="229684"/>
                  </a:lnTo>
                  <a:lnTo>
                    <a:pt x="2023211" y="181889"/>
                  </a:lnTo>
                  <a:lnTo>
                    <a:pt x="2023211" y="0"/>
                  </a:lnTo>
                  <a:close/>
                </a:path>
              </a:pathLst>
            </a:custGeom>
            <a:solidFill>
              <a:srgbClr val="2C2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771594" y="4580889"/>
              <a:ext cx="2023745" cy="333375"/>
            </a:xfrm>
            <a:custGeom>
              <a:avLst/>
              <a:gdLst/>
              <a:ahLst/>
              <a:cxnLst/>
              <a:rect l="l" t="t" r="r" b="b"/>
              <a:pathLst>
                <a:path w="2023745" h="333375">
                  <a:moveTo>
                    <a:pt x="1872005" y="333095"/>
                  </a:moveTo>
                  <a:lnTo>
                    <a:pt x="151206" y="333095"/>
                  </a:lnTo>
                  <a:lnTo>
                    <a:pt x="103415" y="325387"/>
                  </a:lnTo>
                  <a:lnTo>
                    <a:pt x="61908" y="303923"/>
                  </a:lnTo>
                  <a:lnTo>
                    <a:pt x="29175" y="271192"/>
                  </a:lnTo>
                  <a:lnTo>
                    <a:pt x="7709" y="229684"/>
                  </a:lnTo>
                  <a:lnTo>
                    <a:pt x="0" y="181889"/>
                  </a:lnTo>
                  <a:lnTo>
                    <a:pt x="0" y="0"/>
                  </a:lnTo>
                  <a:lnTo>
                    <a:pt x="2023211" y="0"/>
                  </a:lnTo>
                  <a:lnTo>
                    <a:pt x="2023211" y="181889"/>
                  </a:lnTo>
                  <a:lnTo>
                    <a:pt x="2015502" y="229684"/>
                  </a:lnTo>
                  <a:lnTo>
                    <a:pt x="1994035" y="271192"/>
                  </a:lnTo>
                  <a:lnTo>
                    <a:pt x="1961303" y="303923"/>
                  </a:lnTo>
                  <a:lnTo>
                    <a:pt x="1919795" y="325387"/>
                  </a:lnTo>
                  <a:lnTo>
                    <a:pt x="1872005" y="333095"/>
                  </a:lnTo>
                  <a:close/>
                </a:path>
              </a:pathLst>
            </a:custGeom>
            <a:ln w="12700">
              <a:solidFill>
                <a:srgbClr val="2C2F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547698" y="6369750"/>
            <a:ext cx="1417955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b="1" spc="-10">
                <a:solidFill>
                  <a:srgbClr val="FFFFFF"/>
                </a:solidFill>
                <a:latin typeface="HelveticaRounded LT Std Bd"/>
                <a:cs typeface="HelveticaRounded LT Std Bd"/>
              </a:rPr>
              <a:t>Methodology</a:t>
            </a:r>
            <a:endParaRPr sz="1700">
              <a:latin typeface="HelveticaRounded LT Std Bd"/>
              <a:cs typeface="HelveticaRounded LT Std Bd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xfrm>
            <a:off x="3109664" y="11501117"/>
            <a:ext cx="1610995" cy="2641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"/>
              </a:spcBef>
            </a:pPr>
            <a:r>
              <a:rPr sz="1700" spc="-10"/>
              <a:t>Conclusion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22387" y="570318"/>
            <a:ext cx="6966131" cy="1570879"/>
          </a:xfrm>
          <a:prstGeom prst="rect">
            <a:avLst/>
          </a:prstGeom>
        </p:spPr>
        <p:txBody>
          <a:bodyPr vert="horz" wrap="square" lIns="0" tIns="10160" rIns="0" bIns="0" rtlCol="0" anchor="t">
            <a:spAutoFit/>
          </a:bodyPr>
          <a:lstStyle/>
          <a:p>
            <a:pPr marL="1532255" marR="5080" indent="-1520190" algn="ctr">
              <a:lnSpc>
                <a:spcPct val="101200"/>
              </a:lnSpc>
              <a:spcBef>
                <a:spcPts val="80"/>
              </a:spcBef>
            </a:pPr>
            <a:r>
              <a:rPr lang="en-GB" sz="2000" b="1">
                <a:solidFill>
                  <a:srgbClr val="2C2F80"/>
                </a:solidFill>
              </a:rPr>
              <a:t>Harnessing Faith-Based Advocacy: Assessment of the</a:t>
            </a:r>
          </a:p>
          <a:p>
            <a:pPr marL="1532255" marR="5080" indent="-1520190" algn="ctr">
              <a:lnSpc>
                <a:spcPct val="101200"/>
              </a:lnSpc>
              <a:spcBef>
                <a:spcPts val="80"/>
              </a:spcBef>
            </a:pPr>
            <a:r>
              <a:rPr lang="en-GB" sz="2000" b="1">
                <a:solidFill>
                  <a:srgbClr val="2C2F80"/>
                </a:solidFill>
              </a:rPr>
              <a:t> Impact of  Young Religious Influencers on Contraceptive Acceptance Among Religious Leaders in Northern Nigeria</a:t>
            </a:r>
            <a:endParaRPr lang="en-US" sz="2000" b="1">
              <a:solidFill>
                <a:srgbClr val="2C2F80"/>
              </a:solidFill>
            </a:endParaRPr>
          </a:p>
          <a:p>
            <a:pPr marL="1532255" marR="5080" indent="-1520190" algn="ctr">
              <a:lnSpc>
                <a:spcPct val="101200"/>
              </a:lnSpc>
              <a:spcBef>
                <a:spcPts val="80"/>
              </a:spcBef>
            </a:pPr>
            <a:endParaRPr sz="2000">
              <a:solidFill>
                <a:srgbClr val="002073"/>
              </a:solidFill>
              <a:latin typeface="Helvetica 45 Light"/>
              <a:cs typeface="Helvetica 45 Ligh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34913" y="7700473"/>
            <a:ext cx="36378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6" name="object 49"/>
          <p:cNvSpPr txBox="1"/>
          <p:nvPr/>
        </p:nvSpPr>
        <p:spPr>
          <a:xfrm>
            <a:off x="6809140" y="2563855"/>
            <a:ext cx="3199643" cy="2789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b="1" spc="-10">
                <a:solidFill>
                  <a:srgbClr val="FFFFFF"/>
                </a:solidFill>
                <a:latin typeface="HelveticaRounded LT Std Bd"/>
                <a:cs typeface="HelveticaRounded LT Std Bd"/>
              </a:rPr>
              <a:t>Result/Lessons/Challenges</a:t>
            </a:r>
            <a:endParaRPr sz="1700">
              <a:solidFill>
                <a:srgbClr val="FFFFFF"/>
              </a:solidFill>
              <a:latin typeface="HelveticaRounded LT Std Bd"/>
              <a:cs typeface="HelveticaRounded LT Std Bd"/>
            </a:endParaRPr>
          </a:p>
        </p:txBody>
      </p:sp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id="{A0782DAB-C6AA-BFE2-0A32-710812D687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933929"/>
              </p:ext>
            </p:extLst>
          </p:nvPr>
        </p:nvGraphicFramePr>
        <p:xfrm>
          <a:off x="4749166" y="3591759"/>
          <a:ext cx="5343180" cy="275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Rectangle 44"/>
          <p:cNvSpPr/>
          <p:nvPr/>
        </p:nvSpPr>
        <p:spPr>
          <a:xfrm>
            <a:off x="4795889" y="6644584"/>
            <a:ext cx="5288482" cy="16004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73"/>
                </a:solidFill>
              </a:rPr>
              <a:t>The regression analysis revealed a significant association on contraception knowledge scores (β = 0.42) increasing with each unit increase of contact hours.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73"/>
                </a:solidFill>
              </a:rPr>
              <a:t>Probability that this result is due to random variation, was less than 1% confirming a reliable positive effect.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73"/>
                </a:solidFill>
              </a:rPr>
              <a:t>YRI contact hours and religious leaders' contraceptive knowledge were positively correlated (β=0.42, p&lt;0.001)</a:t>
            </a:r>
          </a:p>
        </p:txBody>
      </p:sp>
      <p:pic>
        <p:nvPicPr>
          <p:cNvPr id="64" name="Picture 6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20" y="1329327"/>
            <a:ext cx="1206634" cy="5552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AB2E83-17CF-C83D-868C-501B9DD7D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6737" y="447649"/>
            <a:ext cx="809299" cy="6748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96E667-C276-36B6-409E-0A462F5E69F6}"/>
              </a:ext>
            </a:extLst>
          </p:cNvPr>
          <p:cNvSpPr/>
          <p:nvPr/>
        </p:nvSpPr>
        <p:spPr>
          <a:xfrm>
            <a:off x="509637" y="2993776"/>
            <a:ext cx="389170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73"/>
                </a:solidFill>
              </a:rPr>
              <a:t>In Northern Nigeria deep-rooted religious and cultural beliefs shape communities’ perceptions about family planning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73"/>
                </a:solidFill>
              </a:rPr>
              <a:t>Faith leaders hold decisive influence but engagement with them often falters due to generational and theological rigidity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73"/>
                </a:solidFill>
              </a:rPr>
              <a:t>Adolescents 360 (A360) introduced a novel model by empowering Young Religious Influencers (YRIs) to bridge faith and evidence and champion family planning dialogues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73"/>
                </a:solidFill>
              </a:rPr>
              <a:t>A360 leveraged the </a:t>
            </a:r>
            <a:r>
              <a:rPr lang="en-US" sz="1400" dirty="0" smtClean="0">
                <a:solidFill>
                  <a:srgbClr val="002073"/>
                </a:solidFill>
              </a:rPr>
              <a:t>YR</a:t>
            </a:r>
            <a:r>
              <a:rPr lang="en-US" sz="1400" dirty="0" smtClean="0">
                <a:solidFill>
                  <a:srgbClr val="002073"/>
                </a:solidFill>
              </a:rPr>
              <a:t>Is </a:t>
            </a:r>
            <a:r>
              <a:rPr lang="en-US" sz="1400" dirty="0">
                <a:solidFill>
                  <a:srgbClr val="002073"/>
                </a:solidFill>
              </a:rPr>
              <a:t>dual credibility and openness to modern health perspectives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0B859-E580-41C4-6BC5-DCD5B05E70EA}"/>
              </a:ext>
            </a:extLst>
          </p:cNvPr>
          <p:cNvSpPr/>
          <p:nvPr/>
        </p:nvSpPr>
        <p:spPr>
          <a:xfrm>
            <a:off x="513990" y="6805504"/>
            <a:ext cx="4098691" cy="418576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73"/>
                </a:solidFill>
              </a:rPr>
              <a:t>Employed a mixed methods study using a pre and post assessment design, combining qualitative and quantitative approaches to evaluate YRI-led engagements.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73"/>
                </a:solidFill>
              </a:rPr>
              <a:t>45 religious leaders (30 Muslim; 15 Christian) from Dala &amp; Fagge communities were selected using a simple random approach between Jan-Sept 2024.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73"/>
                </a:solidFill>
              </a:rPr>
              <a:t>Baseline data was collected through intake forms completed before YRI engagement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73"/>
                </a:solidFill>
              </a:rPr>
              <a:t>Follow-up data was collected 3-6 months post-intervention.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73"/>
                </a:solidFill>
              </a:rPr>
              <a:t>Quantitative analysis utilized paired t-test and multivariate regression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73"/>
                </a:solidFill>
              </a:rPr>
              <a:t>Qualitative data were thematically analyzed to capture shifts in theological framing and narrative perspectives.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73"/>
                </a:solidFill>
              </a:rPr>
              <a:t>Quantitative was analyzed using NVivo analysis software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85A8D-27B4-4353-371B-EC9C4FA7F0C7}"/>
              </a:ext>
            </a:extLst>
          </p:cNvPr>
          <p:cNvSpPr/>
          <p:nvPr/>
        </p:nvSpPr>
        <p:spPr>
          <a:xfrm>
            <a:off x="509637" y="11971772"/>
            <a:ext cx="7540654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73"/>
                </a:solidFill>
              </a:rPr>
              <a:t>YRI’s success stemmed from its near peer engagement dynamic, faith-aligned framing of scientific information, and a phased dialogue approach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73"/>
                </a:solidFill>
              </a:rPr>
              <a:t>The engagements fostered respectful theological reflection, reduced resistance, and enabled religious leaders to publicly endorse FP within their faith context.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73"/>
                </a:solidFill>
              </a:rPr>
              <a:t>For reproductive health initiatives in faith conservative settings, the findings underscore the value of engaging “bridge figures” within religious hierarchies, as a sustainable strategy to foster faith-aligned dialogues and to shift doctrinal norms that  prevent congregants to exercise their reproductive choices.</a:t>
            </a:r>
          </a:p>
        </p:txBody>
      </p:sp>
      <p:sp>
        <p:nvSpPr>
          <p:cNvPr id="12" name="object 49">
            <a:extLst>
              <a:ext uri="{FF2B5EF4-FFF2-40B4-BE49-F238E27FC236}">
                <a16:creationId xmlns:a16="http://schemas.microsoft.com/office/drawing/2014/main" id="{B63678A5-89BB-5C11-C251-6E331C335033}"/>
              </a:ext>
            </a:extLst>
          </p:cNvPr>
          <p:cNvSpPr txBox="1"/>
          <p:nvPr/>
        </p:nvSpPr>
        <p:spPr>
          <a:xfrm>
            <a:off x="4804664" y="3029820"/>
            <a:ext cx="5343180" cy="66364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sz="1400" b="1">
                <a:solidFill>
                  <a:srgbClr val="002073"/>
                </a:solidFill>
              </a:rPr>
              <a:t>Religious leaders’ contraceptive knowledge and the awareness of implants and IUDs increased significantly after the engagements</a:t>
            </a:r>
            <a:endParaRPr sz="1400" b="1">
              <a:solidFill>
                <a:srgbClr val="002073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172E11-E3D2-CA64-1228-C211D284E0F0}"/>
              </a:ext>
            </a:extLst>
          </p:cNvPr>
          <p:cNvSpPr txBox="1"/>
          <p:nvPr/>
        </p:nvSpPr>
        <p:spPr>
          <a:xfrm>
            <a:off x="5716467" y="8479719"/>
            <a:ext cx="4616713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>
                <a:solidFill>
                  <a:srgbClr val="002073"/>
                </a:solidFill>
              </a:rPr>
              <a:t>of respondents during follow-up articulated new faith compatible rationales for family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73"/>
                </a:solidFill>
              </a:rPr>
              <a:t>Imams referenced the Quranic concept of "</a:t>
            </a:r>
            <a:r>
              <a:rPr lang="en-US" sz="1400" err="1">
                <a:solidFill>
                  <a:srgbClr val="002073"/>
                </a:solidFill>
              </a:rPr>
              <a:t>tarbiyya</a:t>
            </a:r>
            <a:r>
              <a:rPr lang="en-US" sz="1400">
                <a:solidFill>
                  <a:srgbClr val="002073"/>
                </a:solidFill>
              </a:rPr>
              <a:t>“ (proper child raising and development)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73"/>
                </a:solidFill>
              </a:rPr>
              <a:t>Pastors cited biblical stewardship principles and responsible parenthood to justify birth spacing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4FF00ED-F7B7-2754-14B6-20C6D5EFE8F6}"/>
              </a:ext>
            </a:extLst>
          </p:cNvPr>
          <p:cNvSpPr txBox="1"/>
          <p:nvPr/>
        </p:nvSpPr>
        <p:spPr>
          <a:xfrm>
            <a:off x="5001271" y="9871332"/>
            <a:ext cx="53500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rgbClr val="002073"/>
                </a:solidFill>
              </a:rPr>
              <a:t>The leaders’ initiation of discussion about FP with their congregants increased after the engagements</a:t>
            </a:r>
          </a:p>
        </p:txBody>
      </p:sp>
      <p:graphicFrame>
        <p:nvGraphicFramePr>
          <p:cNvPr id="65" name="Chart 64">
            <a:extLst>
              <a:ext uri="{FF2B5EF4-FFF2-40B4-BE49-F238E27FC236}">
                <a16:creationId xmlns:a16="http://schemas.microsoft.com/office/drawing/2014/main" id="{B5753183-0049-9B33-9F2B-0E95352C6D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974260"/>
              </p:ext>
            </p:extLst>
          </p:nvPr>
        </p:nvGraphicFramePr>
        <p:xfrm>
          <a:off x="5038768" y="10374642"/>
          <a:ext cx="4972583" cy="152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97C4BD5-F713-E447-A2B0-ADC4E8BD4F8E}"/>
              </a:ext>
            </a:extLst>
          </p:cNvPr>
          <p:cNvSpPr txBox="1"/>
          <p:nvPr/>
        </p:nvSpPr>
        <p:spPr>
          <a:xfrm>
            <a:off x="5029167" y="8363637"/>
            <a:ext cx="8992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baseline="0">
                <a:solidFill>
                  <a:srgbClr val="FF0000"/>
                </a:solidFill>
                <a:latin typeface="Calibri"/>
              </a:rPr>
              <a:t>78</a:t>
            </a:r>
            <a:r>
              <a:rPr lang="en-US" sz="2800" b="1">
                <a:solidFill>
                  <a:srgbClr val="FF0000"/>
                </a:solidFill>
                <a:latin typeface="Calibri"/>
              </a:rPr>
              <a:t>%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C1AD5-EEF1-6A58-A2D2-DD3A0D298EDB}"/>
              </a:ext>
            </a:extLst>
          </p:cNvPr>
          <p:cNvSpPr txBox="1"/>
          <p:nvPr/>
        </p:nvSpPr>
        <p:spPr>
          <a:xfrm>
            <a:off x="2283576" y="2006476"/>
            <a:ext cx="5273791" cy="6386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>
              <a:lnSpc>
                <a:spcPts val="675"/>
              </a:lnSpc>
            </a:pPr>
            <a:r>
              <a:rPr lang="en-US" sz="1800" b="1" baseline="0">
                <a:solidFill>
                  <a:schemeClr val="tx1">
                    <a:lumMod val="76000"/>
                    <a:lumOff val="24000"/>
                  </a:schemeClr>
                </a:solidFill>
                <a:latin typeface="HelveticaRounded LT Std Bd"/>
                <a:ea typeface="Segoe UI"/>
                <a:cs typeface="Segoe UI"/>
              </a:rPr>
              <a:t>Aliyu Abdulaziz </a:t>
            </a:r>
            <a:r>
              <a:rPr lang="en-US" sz="1800" b="1" baseline="0" err="1">
                <a:solidFill>
                  <a:schemeClr val="tx1">
                    <a:lumMod val="76000"/>
                    <a:lumOff val="24000"/>
                  </a:schemeClr>
                </a:solidFill>
                <a:latin typeface="HelveticaRounded LT Std Bd"/>
                <a:ea typeface="Segoe UI"/>
                <a:cs typeface="Segoe UI"/>
              </a:rPr>
              <a:t>Aliyu</a:t>
            </a:r>
            <a:r>
              <a:rPr lang="en-US" sz="1200" b="1" baseline="30000" err="1">
                <a:solidFill>
                  <a:schemeClr val="tx1">
                    <a:lumMod val="76000"/>
                    <a:lumOff val="24000"/>
                  </a:schemeClr>
                </a:solidFill>
                <a:latin typeface="HelveticaRounded LT Std Bd"/>
                <a:ea typeface="Segoe UI"/>
                <a:cs typeface="Segoe UI"/>
              </a:rPr>
              <a:t>a</a:t>
            </a:r>
            <a:r>
              <a:rPr lang="en-US" sz="1800" b="1" baseline="0">
                <a:solidFill>
                  <a:schemeClr val="tx1">
                    <a:lumMod val="76000"/>
                    <a:lumOff val="24000"/>
                  </a:schemeClr>
                </a:solidFill>
                <a:latin typeface="HelveticaRounded LT Std Bd"/>
                <a:ea typeface="Segoe UI"/>
                <a:cs typeface="Segoe UI"/>
              </a:rPr>
              <a:t>, Roselyn </a:t>
            </a:r>
            <a:r>
              <a:rPr lang="en-US" sz="1800" b="1" baseline="0" err="1">
                <a:solidFill>
                  <a:schemeClr val="tx1">
                    <a:lumMod val="76000"/>
                    <a:lumOff val="24000"/>
                  </a:schemeClr>
                </a:solidFill>
                <a:latin typeface="HelveticaRounded LT Std Bd"/>
                <a:ea typeface="Segoe UI"/>
                <a:cs typeface="Segoe UI"/>
              </a:rPr>
              <a:t>Odeh</a:t>
            </a:r>
            <a:r>
              <a:rPr lang="en-US" sz="1200" b="1" baseline="30000" err="1">
                <a:solidFill>
                  <a:schemeClr val="tx1">
                    <a:lumMod val="76000"/>
                    <a:lumOff val="24000"/>
                  </a:schemeClr>
                </a:solidFill>
                <a:latin typeface="HelveticaRounded LT Std Bd"/>
                <a:ea typeface="Segoe UI"/>
                <a:cs typeface="Segoe UI"/>
              </a:rPr>
              <a:t>a</a:t>
            </a:r>
            <a:r>
              <a:rPr lang="en-US" sz="1200" b="1">
                <a:solidFill>
                  <a:schemeClr val="tx1">
                    <a:lumMod val="76000"/>
                    <a:lumOff val="24000"/>
                  </a:schemeClr>
                </a:solidFill>
                <a:latin typeface="HelveticaRounded LT Std Bd"/>
                <a:ea typeface="Segoe UI"/>
                <a:cs typeface="Segoe UI"/>
              </a:rPr>
              <a:t>​</a:t>
            </a:r>
          </a:p>
          <a:p>
            <a:pPr algn="ctr" rtl="0">
              <a:lnSpc>
                <a:spcPts val="675"/>
              </a:lnSpc>
            </a:pPr>
            <a:endParaRPr lang="en-US" sz="1200" baseline="30000">
              <a:solidFill>
                <a:srgbClr val="2C2F80"/>
              </a:solidFill>
              <a:latin typeface="HelveticaRounded LT Std Bd"/>
              <a:ea typeface="Segoe UI"/>
              <a:cs typeface="Segoe UI"/>
            </a:endParaRPr>
          </a:p>
          <a:p>
            <a:pPr algn="ctr">
              <a:lnSpc>
                <a:spcPts val="675"/>
              </a:lnSpc>
            </a:pPr>
            <a:r>
              <a:rPr lang="en-US" sz="1200" baseline="30000" err="1">
                <a:solidFill>
                  <a:srgbClr val="2C2F80"/>
                </a:solidFill>
                <a:latin typeface="HelveticaRounded LT Std Bd"/>
                <a:ea typeface="Segoe UI"/>
                <a:cs typeface="Segoe UI"/>
              </a:rPr>
              <a:t>a</a:t>
            </a:r>
            <a:r>
              <a:rPr lang="en-US" sz="1800" baseline="0" err="1">
                <a:solidFill>
                  <a:srgbClr val="2C2F80"/>
                </a:solidFill>
                <a:latin typeface="Helvetica 45 Light"/>
                <a:ea typeface="Segoe UI"/>
                <a:cs typeface="Segoe UI"/>
              </a:rPr>
              <a:t>Society</a:t>
            </a:r>
            <a:r>
              <a:rPr lang="en-US" sz="1800" baseline="0">
                <a:solidFill>
                  <a:srgbClr val="2C2F80"/>
                </a:solidFill>
                <a:latin typeface="Helvetica 45 Light"/>
                <a:ea typeface="Segoe UI"/>
                <a:cs typeface="Segoe UI"/>
              </a:rPr>
              <a:t> for Family Health, Nigeria</a:t>
            </a:r>
            <a:r>
              <a:rPr lang="en-US" sz="1800">
                <a:latin typeface="Helvetica 45 Light"/>
                <a:ea typeface="Segoe UI"/>
                <a:cs typeface="Segoe UI"/>
              </a:rPr>
              <a:t>​</a:t>
            </a:r>
            <a:endParaRPr lang="en-US"/>
          </a:p>
          <a:p>
            <a:pPr algn="ctr"/>
            <a:endParaRPr lang="en-US"/>
          </a:p>
        </p:txBody>
      </p:sp>
      <p:grpSp>
        <p:nvGrpSpPr>
          <p:cNvPr id="14" name="object 32">
            <a:extLst>
              <a:ext uri="{FF2B5EF4-FFF2-40B4-BE49-F238E27FC236}">
                <a16:creationId xmlns:a16="http://schemas.microsoft.com/office/drawing/2014/main" id="{8EBBCFF6-48C9-1793-844F-A81EEC9F3EC1}"/>
              </a:ext>
            </a:extLst>
          </p:cNvPr>
          <p:cNvGrpSpPr/>
          <p:nvPr/>
        </p:nvGrpSpPr>
        <p:grpSpPr>
          <a:xfrm>
            <a:off x="5825406" y="2524733"/>
            <a:ext cx="3463923" cy="369231"/>
            <a:chOff x="1387798" y="4567247"/>
            <a:chExt cx="1859914" cy="320675"/>
          </a:xfrm>
        </p:grpSpPr>
        <p:sp>
          <p:nvSpPr>
            <p:cNvPr id="15" name="object 33">
              <a:extLst>
                <a:ext uri="{FF2B5EF4-FFF2-40B4-BE49-F238E27FC236}">
                  <a16:creationId xmlns:a16="http://schemas.microsoft.com/office/drawing/2014/main" id="{BC84837C-DF1B-25AD-98AD-D8C35F413FBE}"/>
                </a:ext>
              </a:extLst>
            </p:cNvPr>
            <p:cNvSpPr/>
            <p:nvPr/>
          </p:nvSpPr>
          <p:spPr>
            <a:xfrm>
              <a:off x="1387798" y="4567247"/>
              <a:ext cx="1859914" cy="320675"/>
            </a:xfrm>
            <a:custGeom>
              <a:avLst/>
              <a:gdLst/>
              <a:ahLst/>
              <a:cxnLst/>
              <a:rect l="l" t="t" r="r" b="b"/>
              <a:pathLst>
                <a:path w="1859914" h="320675">
                  <a:moveTo>
                    <a:pt x="1859407" y="0"/>
                  </a:moveTo>
                  <a:lnTo>
                    <a:pt x="0" y="0"/>
                  </a:lnTo>
                  <a:lnTo>
                    <a:pt x="0" y="169189"/>
                  </a:lnTo>
                  <a:lnTo>
                    <a:pt x="7707" y="216984"/>
                  </a:lnTo>
                  <a:lnTo>
                    <a:pt x="29172" y="258492"/>
                  </a:lnTo>
                  <a:lnTo>
                    <a:pt x="61903" y="291223"/>
                  </a:lnTo>
                  <a:lnTo>
                    <a:pt x="103410" y="312687"/>
                  </a:lnTo>
                  <a:lnTo>
                    <a:pt x="151206" y="320395"/>
                  </a:lnTo>
                  <a:lnTo>
                    <a:pt x="1708200" y="320395"/>
                  </a:lnTo>
                  <a:lnTo>
                    <a:pt x="1755991" y="312687"/>
                  </a:lnTo>
                  <a:lnTo>
                    <a:pt x="1797498" y="291223"/>
                  </a:lnTo>
                  <a:lnTo>
                    <a:pt x="1830231" y="258492"/>
                  </a:lnTo>
                  <a:lnTo>
                    <a:pt x="1851697" y="216984"/>
                  </a:lnTo>
                  <a:lnTo>
                    <a:pt x="1859407" y="169189"/>
                  </a:lnTo>
                  <a:lnTo>
                    <a:pt x="1859407" y="0"/>
                  </a:lnTo>
                  <a:close/>
                </a:path>
              </a:pathLst>
            </a:custGeom>
            <a:solidFill>
              <a:srgbClr val="2C2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4">
              <a:extLst>
                <a:ext uri="{FF2B5EF4-FFF2-40B4-BE49-F238E27FC236}">
                  <a16:creationId xmlns:a16="http://schemas.microsoft.com/office/drawing/2014/main" id="{875539C9-449F-5761-EA02-7B34F64FBA3B}"/>
                </a:ext>
              </a:extLst>
            </p:cNvPr>
            <p:cNvSpPr/>
            <p:nvPr/>
          </p:nvSpPr>
          <p:spPr>
            <a:xfrm>
              <a:off x="1387798" y="4567247"/>
              <a:ext cx="1859914" cy="320675"/>
            </a:xfrm>
            <a:custGeom>
              <a:avLst/>
              <a:gdLst/>
              <a:ahLst/>
              <a:cxnLst/>
              <a:rect l="l" t="t" r="r" b="b"/>
              <a:pathLst>
                <a:path w="1859914" h="320675">
                  <a:moveTo>
                    <a:pt x="1708200" y="320395"/>
                  </a:moveTo>
                  <a:lnTo>
                    <a:pt x="151206" y="320395"/>
                  </a:lnTo>
                  <a:lnTo>
                    <a:pt x="103410" y="312687"/>
                  </a:lnTo>
                  <a:lnTo>
                    <a:pt x="61903" y="291223"/>
                  </a:lnTo>
                  <a:lnTo>
                    <a:pt x="29172" y="258492"/>
                  </a:lnTo>
                  <a:lnTo>
                    <a:pt x="7707" y="216984"/>
                  </a:lnTo>
                  <a:lnTo>
                    <a:pt x="0" y="169189"/>
                  </a:lnTo>
                  <a:lnTo>
                    <a:pt x="0" y="0"/>
                  </a:lnTo>
                  <a:lnTo>
                    <a:pt x="1859407" y="0"/>
                  </a:lnTo>
                  <a:lnTo>
                    <a:pt x="1859407" y="169189"/>
                  </a:lnTo>
                  <a:lnTo>
                    <a:pt x="1851697" y="216984"/>
                  </a:lnTo>
                  <a:lnTo>
                    <a:pt x="1830231" y="258492"/>
                  </a:lnTo>
                  <a:lnTo>
                    <a:pt x="1797498" y="291223"/>
                  </a:lnTo>
                  <a:lnTo>
                    <a:pt x="1755991" y="312687"/>
                  </a:lnTo>
                  <a:lnTo>
                    <a:pt x="1708200" y="320395"/>
                  </a:lnTo>
                  <a:close/>
                </a:path>
              </a:pathLst>
            </a:custGeom>
            <a:ln w="12700">
              <a:solidFill>
                <a:srgbClr val="2C2F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42">
            <a:extLst>
              <a:ext uri="{FF2B5EF4-FFF2-40B4-BE49-F238E27FC236}">
                <a16:creationId xmlns:a16="http://schemas.microsoft.com/office/drawing/2014/main" id="{B6129D58-0F90-6984-C26F-D4CDA276C015}"/>
              </a:ext>
            </a:extLst>
          </p:cNvPr>
          <p:cNvSpPr txBox="1"/>
          <p:nvPr/>
        </p:nvSpPr>
        <p:spPr>
          <a:xfrm>
            <a:off x="6090663" y="2569039"/>
            <a:ext cx="3569391" cy="278923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1700" b="1" spc="-10">
                <a:solidFill>
                  <a:srgbClr val="FFFFFF"/>
                </a:solidFill>
                <a:latin typeface="HelveticaRounded LT Std Bd"/>
                <a:cs typeface="HelveticaRounded LT Std Bd"/>
              </a:rPr>
              <a:t>Results, Lessons and Challanges</a:t>
            </a:r>
            <a:endParaRPr sz="1700" b="1" spc="-10">
              <a:solidFill>
                <a:srgbClr val="FFFFFF"/>
              </a:solidFill>
              <a:latin typeface="HelveticaRounded LT Std Bd"/>
              <a:cs typeface="HelveticaRounded LT Std Bd"/>
            </a:endParaRPr>
          </a:p>
        </p:txBody>
      </p:sp>
      <p:pic>
        <p:nvPicPr>
          <p:cNvPr id="20" name="Picture 19" descr="A logo with red and blue text&#10;&#10;AI-generated content may be incorrect.">
            <a:extLst>
              <a:ext uri="{FF2B5EF4-FFF2-40B4-BE49-F238E27FC236}">
                <a16:creationId xmlns:a16="http://schemas.microsoft.com/office/drawing/2014/main" id="{31F1E02C-7108-F5D0-1A62-7A9B538A32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9563" y="225272"/>
            <a:ext cx="1307174" cy="6886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04e3bf-eb77-48e0-9993-e01b67b1c33a" xsi:nil="true"/>
    <lcf76f155ced4ddcb4097134ff3c332f xmlns="a61ac17d-acd7-4541-bae9-b373390ade1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08CC696184A4EAF1EC7095BAD2AA1" ma:contentTypeVersion="19" ma:contentTypeDescription="Create a new document." ma:contentTypeScope="" ma:versionID="b4bbd7e41f808a8fcf2da1ed19a8a1f5">
  <xsd:schema xmlns:xsd="http://www.w3.org/2001/XMLSchema" xmlns:xs="http://www.w3.org/2001/XMLSchema" xmlns:p="http://schemas.microsoft.com/office/2006/metadata/properties" xmlns:ns2="a61ac17d-acd7-4541-bae9-b373390ade19" xmlns:ns3="4c809d59-d92c-4eeb-8e61-f697f9bbde70" xmlns:ns4="2b04e3bf-eb77-48e0-9993-e01b67b1c33a" targetNamespace="http://schemas.microsoft.com/office/2006/metadata/properties" ma:root="true" ma:fieldsID="b1aa8391d95b9a8d443ab1db47ccaed4" ns2:_="" ns3:_="" ns4:_="">
    <xsd:import namespace="a61ac17d-acd7-4541-bae9-b373390ade19"/>
    <xsd:import namespace="4c809d59-d92c-4eeb-8e61-f697f9bbde70"/>
    <xsd:import namespace="2b04e3bf-eb77-48e0-9993-e01b67b1c3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ac17d-acd7-4541-bae9-b373390ad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be66e25-6253-4f8b-9755-5684a1ad78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09d59-d92c-4eeb-8e61-f697f9bbd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4e3bf-eb77-48e0-9993-e01b67b1c3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aa3cf98-e111-4e77-b6fe-f4731449b4e9}" ma:internalName="TaxCatchAll" ma:showField="CatchAllData" ma:web="4c809d59-d92c-4eeb-8e61-f697f9bbde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485DB2-8551-4957-B57B-C6C2417A828C}">
  <ds:schemaRefs>
    <ds:schemaRef ds:uri="020d88f5-6f76-4a41-bdd6-adea2569a9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F6E034-E016-4AFC-AB15-C7447B8D272B}"/>
</file>

<file path=customXml/itemProps3.xml><?xml version="1.0" encoding="utf-8"?>
<ds:datastoreItem xmlns:ds="http://schemas.openxmlformats.org/officeDocument/2006/customXml" ds:itemID="{C1A317F8-F0C0-405B-9E64-5265402C3F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391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Helvetica 45 Light</vt:lpstr>
      <vt:lpstr>HelveticaRounded LT Std Bd</vt:lpstr>
      <vt:lpstr>Segoe UI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SFH Conferences Presentation Template</dc:title>
  <dc:creator>Aliyu Abdulaziz Aliyu</dc:creator>
  <cp:lastModifiedBy>Aliyu Abdulaziz Aliyu</cp:lastModifiedBy>
  <cp:revision>7</cp:revision>
  <dcterms:created xsi:type="dcterms:W3CDTF">2023-07-04T09:07:30Z</dcterms:created>
  <dcterms:modified xsi:type="dcterms:W3CDTF">2025-10-25T09:20:19Z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2023-07-04T00:00:00Z</vt:filetime>
  </property>
  <property fmtid="{D5CDD505-2E9C-101B-9397-08002B2CF9AE}" pid="3" name="Creator">
    <vt:lpwstr>Adobe Illustrator 27.6 (Windows)</vt:lpwstr>
  </property>
  <property fmtid="{D5CDD505-2E9C-101B-9397-08002B2CF9AE}" pid="4" name="LastSaved">
    <vt:filetime>2023-07-04T00:00:00Z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0x0101007DE08CC696184A4EAF1EC7095BAD2AA1</vt:lpwstr>
  </property>
  <property fmtid="{D5CDD505-2E9C-101B-9397-08002B2CF9AE}" pid="7" name="MediaServiceImageTags">
    <vt:lpwstr/>
  </property>
</Properties>
</file>