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0" r:id="rId6"/>
  </p:sldMasterIdLst>
  <p:notesMasterIdLst>
    <p:notesMasterId r:id="rId8"/>
  </p:notesMasterIdLst>
  <p:sldIdLst>
    <p:sldId id="256" r:id="rId7"/>
  </p:sldIdLst>
  <p:sldSz cx="32004000" cy="51206400"/>
  <p:notesSz cx="6858000" cy="9144000"/>
  <p:defaultTextStyle>
    <a:defPPr>
      <a:defRPr lang="en-US"/>
    </a:defPPr>
    <a:lvl1pPr marL="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774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548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13227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50970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871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2645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641976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9019402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44" userDrawn="1">
          <p15:clr>
            <a:srgbClr val="A4A3A4"/>
          </p15:clr>
        </p15:guide>
        <p15:guide id="2" pos="9792" userDrawn="1">
          <p15:clr>
            <a:srgbClr val="A4A3A4"/>
          </p15:clr>
        </p15:guide>
        <p15:guide id="3" pos="10368" userDrawn="1">
          <p15:clr>
            <a:srgbClr val="A4A3A4"/>
          </p15:clr>
        </p15:guide>
        <p15:guide id="4" pos="744" userDrawn="1">
          <p15:clr>
            <a:srgbClr val="A4A3A4"/>
          </p15:clr>
        </p15:guide>
        <p15:guide id="5" pos="19392" userDrawn="1">
          <p15:clr>
            <a:srgbClr val="A4A3A4"/>
          </p15:clr>
        </p15:guide>
        <p15:guide id="6" orient="horz" pos="25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B65D19-8052-DBCA-EA2F-E2E262251DA7}" name="Mary Phillips" initials="MP" userId="S::mphillips@psi.org::500c504a-a920-4633-a650-cfe276891810" providerId="AD"/>
  <p188:author id="{6C315AE2-4D86-97E8-E7ED-2D96626D05B5}" name="Seyoum Atlie" initials="SA" userId="S::satlie@psiet.org::267133e1-e8ca-4488-b47e-ab83502008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799"/>
    <a:srgbClr val="FAF162"/>
    <a:srgbClr val="8FC9C8"/>
    <a:srgbClr val="00AC69"/>
    <a:srgbClr val="EE8616"/>
    <a:srgbClr val="EA6B24"/>
    <a:srgbClr val="CF5063"/>
    <a:srgbClr val="65962B"/>
    <a:srgbClr val="807F83"/>
    <a:srgbClr val="FBC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808" autoAdjust="0"/>
  </p:normalViewPr>
  <p:slideViewPr>
    <p:cSldViewPr snapToGrid="0" snapToObjects="1">
      <p:cViewPr>
        <p:scale>
          <a:sx n="18" d="100"/>
          <a:sy n="18" d="100"/>
        </p:scale>
        <p:origin x="2093" y="10"/>
      </p:cViewPr>
      <p:guideLst>
        <p:guide orient="horz" pos="6744"/>
        <p:guide pos="9792"/>
        <p:guide pos="10368"/>
        <p:guide pos="744"/>
        <p:guide pos="19392"/>
        <p:guide orient="horz" pos="25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Phillips" userId="500c504a-a920-4633-a650-cfe276891810" providerId="ADAL" clId="{15908A2A-E823-4DD4-A54F-420875A32357}"/>
    <pc:docChg chg="undo custSel modSld">
      <pc:chgData name="Mary Phillips" userId="500c504a-a920-4633-a650-cfe276891810" providerId="ADAL" clId="{15908A2A-E823-4DD4-A54F-420875A32357}" dt="2025-10-22T13:47:34.843" v="84" actId="207"/>
      <pc:docMkLst>
        <pc:docMk/>
      </pc:docMkLst>
      <pc:sldChg chg="modSp mod">
        <pc:chgData name="Mary Phillips" userId="500c504a-a920-4633-a650-cfe276891810" providerId="ADAL" clId="{15908A2A-E823-4DD4-A54F-420875A32357}" dt="2025-10-22T13:47:34.843" v="84" actId="207"/>
        <pc:sldMkLst>
          <pc:docMk/>
          <pc:sldMk cId="3003440709" sldId="256"/>
        </pc:sldMkLst>
        <pc:spChg chg="mod">
          <ac:chgData name="Mary Phillips" userId="500c504a-a920-4633-a650-cfe276891810" providerId="ADAL" clId="{15908A2A-E823-4DD4-A54F-420875A32357}" dt="2025-10-22T13:46:45.288" v="82" actId="20577"/>
          <ac:spMkLst>
            <pc:docMk/>
            <pc:sldMk cId="3003440709" sldId="256"/>
            <ac:spMk id="18" creationId="{94D7AFA1-42E4-4204-7409-3085722E8830}"/>
          </ac:spMkLst>
        </pc:spChg>
        <pc:spChg chg="mod">
          <ac:chgData name="Mary Phillips" userId="500c504a-a920-4633-a650-cfe276891810" providerId="ADAL" clId="{15908A2A-E823-4DD4-A54F-420875A32357}" dt="2025-10-22T13:47:34.843" v="84" actId="207"/>
          <ac:spMkLst>
            <pc:docMk/>
            <pc:sldMk cId="3003440709" sldId="256"/>
            <ac:spMk id="22" creationId="{6729EC14-D2A5-3CA4-24E2-7D0D329F4950}"/>
          </ac:spMkLst>
        </pc:spChg>
        <pc:picChg chg="mod">
          <ac:chgData name="Mary Phillips" userId="500c504a-a920-4633-a650-cfe276891810" providerId="ADAL" clId="{15908A2A-E823-4DD4-A54F-420875A32357}" dt="2025-10-22T13:47:00.138" v="83" actId="1076"/>
          <ac:picMkLst>
            <pc:docMk/>
            <pc:sldMk cId="3003440709" sldId="256"/>
            <ac:picMk id="28" creationId="{260010CB-A760-C054-19F9-961A6ECC5A3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hillips\AppData\Local\Microsoft\Olk\Attachments\ooa-04d344ed-a8c0-42c2-9004-ba1e8959057f\c3856958ea17d3debe493fd94e4b0fc04c1630002864249b5ad6fd4e8d0a7058\continuation%20ALL%20Excel_T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/>
              <a:t>12 month contraceptive continuation</a:t>
            </a:r>
            <a:r>
              <a:rPr lang="en-US" sz="2500" baseline="0" dirty="0"/>
              <a:t> rate</a:t>
            </a:r>
            <a:endParaRPr lang="en-US" sz="25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Sheet1!$A$2:$A$6</c15:sqref>
                  </c15:fullRef>
                </c:ext>
              </c:extLst>
              <c:f>Sheet1!$A$5:$A$6</c:f>
              <c:strCache>
                <c:ptCount val="2"/>
                <c:pt idx="0">
                  <c:v>15-19</c:v>
                </c:pt>
                <c:pt idx="1">
                  <c:v>20-49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Sheet1!$B$2:$B$6</c15:sqref>
                  </c15:fullRef>
                </c:ext>
              </c:extLst>
              <c:f>Sheet1!$B$5:$B$6</c:f>
              <c:numCache>
                <c:formatCode>0%</c:formatCode>
                <c:ptCount val="2"/>
                <c:pt idx="0">
                  <c:v>0.55200000000000005</c:v>
                </c:pt>
                <c:pt idx="1">
                  <c:v>0.66500000000000004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2C1F-4622-B49A-6F16640A4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1984724415"/>
        <c:axId val="1984727295"/>
      </c:barChart>
      <c:catAx>
        <c:axId val="198472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4727295"/>
        <c:crosses val="autoZero"/>
        <c:auto val="1"/>
        <c:lblAlgn val="ctr"/>
        <c:lblOffset val="100"/>
        <c:noMultiLvlLbl val="0"/>
      </c:catAx>
      <c:valAx>
        <c:axId val="198472729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472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DATA!$L$19</c:f>
              <c:strCache>
                <c:ptCount val="1"/>
                <c:pt idx="0">
                  <c:v>Continuation rate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DATA!$J$20:$J$25</c:f>
              <c:strCache>
                <c:ptCount val="6"/>
                <c:pt idx="0">
                  <c:v>2023 - R1</c:v>
                </c:pt>
                <c:pt idx="1">
                  <c:v>2023 - R2</c:v>
                </c:pt>
                <c:pt idx="2">
                  <c:v>2024 - R1</c:v>
                </c:pt>
                <c:pt idx="3">
                  <c:v>2024 - R2</c:v>
                </c:pt>
                <c:pt idx="4">
                  <c:v>2025 - R1</c:v>
                </c:pt>
                <c:pt idx="5">
                  <c:v>2025 - R2</c:v>
                </c:pt>
              </c:strCache>
            </c:strRef>
          </c:cat>
          <c:val>
            <c:numRef>
              <c:f>DATA!$L$20:$L$25</c:f>
              <c:numCache>
                <c:formatCode>0%</c:formatCode>
                <c:ptCount val="6"/>
                <c:pt idx="0">
                  <c:v>0.69</c:v>
                </c:pt>
                <c:pt idx="1">
                  <c:v>0.76</c:v>
                </c:pt>
                <c:pt idx="2">
                  <c:v>0.72</c:v>
                </c:pt>
                <c:pt idx="3">
                  <c:v>0.77</c:v>
                </c:pt>
                <c:pt idx="4">
                  <c:v>0.76</c:v>
                </c:pt>
                <c:pt idx="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1B-466C-AC4F-BFCF8D8FE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8596816"/>
        <c:axId val="12285881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DATA!$K$19</c15:sqref>
                        </c15:formulaRef>
                      </c:ext>
                    </c:extLst>
                    <c:strCache>
                      <c:ptCount val="1"/>
                      <c:pt idx="0">
                        <c:v>Sample size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DATA!$J$20:$J$25</c15:sqref>
                        </c15:formulaRef>
                      </c:ext>
                    </c:extLst>
                    <c:strCache>
                      <c:ptCount val="6"/>
                      <c:pt idx="0">
                        <c:v>2023 - R1</c:v>
                      </c:pt>
                      <c:pt idx="1">
                        <c:v>2023 - R2</c:v>
                      </c:pt>
                      <c:pt idx="2">
                        <c:v>2024 - R1</c:v>
                      </c:pt>
                      <c:pt idx="3">
                        <c:v>2024 - R2</c:v>
                      </c:pt>
                      <c:pt idx="4">
                        <c:v>2025 - R1</c:v>
                      </c:pt>
                      <c:pt idx="5">
                        <c:v>2025 - R2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DATA!$K$20:$K$25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287</c:v>
                      </c:pt>
                      <c:pt idx="1">
                        <c:v>253</c:v>
                      </c:pt>
                      <c:pt idx="2">
                        <c:v>319</c:v>
                      </c:pt>
                      <c:pt idx="3">
                        <c:v>626</c:v>
                      </c:pt>
                      <c:pt idx="4">
                        <c:v>142</c:v>
                      </c:pt>
                      <c:pt idx="5">
                        <c:v>113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91B-466C-AC4F-BFCF8D8FE38A}"/>
                  </c:ext>
                </c:extLst>
              </c15:ser>
            </c15:filteredLineSeries>
          </c:ext>
        </c:extLst>
      </c:lineChart>
      <c:catAx>
        <c:axId val="122859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588176"/>
        <c:crosses val="autoZero"/>
        <c:auto val="1"/>
        <c:lblAlgn val="ctr"/>
        <c:lblOffset val="100"/>
        <c:noMultiLvlLbl val="0"/>
      </c:catAx>
      <c:valAx>
        <c:axId val="1228588176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59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STM</c:v>
                </c:pt>
                <c:pt idx="1">
                  <c:v>LARC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4-4178-B854-67C1DF0F2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F3D6-9CDA-495E-90FF-4D33FA8F8AC4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685800"/>
            <a:ext cx="214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E297-480B-4DE8-9D4A-F9EB9C03A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E297-480B-4DE8-9D4A-F9EB9C03A1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8534400"/>
            <a:ext cx="24003000" cy="26741120"/>
          </a:xfrm>
        </p:spPr>
        <p:txBody>
          <a:bodyPr/>
          <a:lstStyle>
            <a:lvl1pPr>
              <a:defRPr sz="18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4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35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0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6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7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40260D-D33A-614A-9201-6EDB08C65BE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994777" y="8446110"/>
            <a:ext cx="12001500" cy="3413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6C12-0E53-6F47-850F-76D3A963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189004" y="45527298"/>
            <a:ext cx="8534400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952A-947D-BB4E-8AE4-49A0F4EC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9801" y="42672000"/>
            <a:ext cx="3000375" cy="85344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3FFED0-FB6F-4B4D-BBCC-5AF4D4729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9390" y="29301440"/>
            <a:ext cx="14222611" cy="1437509"/>
          </a:xfrm>
        </p:spPr>
        <p:txBody>
          <a:bodyPr>
            <a:spAutoFit/>
          </a:bodyPr>
          <a:lstStyle>
            <a:lvl1pPr>
              <a:defRPr sz="9450" b="1" i="0" cap="all" baseline="0">
                <a:latin typeface="+mj-lt"/>
              </a:defRPr>
            </a:lvl1pPr>
          </a:lstStyle>
          <a:p>
            <a:pPr lvl="0"/>
            <a:r>
              <a:rPr lang="en-US" dirty="0"/>
              <a:t>This is the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86F82A-8D32-E940-ABA2-C0428802D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9390" y="33568642"/>
            <a:ext cx="14222611" cy="1437509"/>
          </a:xfrm>
        </p:spPr>
        <p:txBody>
          <a:bodyPr>
            <a:spAutoFit/>
          </a:bodyPr>
          <a:lstStyle>
            <a:lvl1pPr>
              <a:defRPr sz="9450" cap="all" baseline="0"/>
            </a:lvl1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4704FB-70B3-A641-A805-4379AD14AB19}"/>
              </a:ext>
            </a:extLst>
          </p:cNvPr>
          <p:cNvSpPr>
            <a:spLocks noChangeAspect="1"/>
          </p:cNvSpPr>
          <p:nvPr/>
        </p:nvSpPr>
        <p:spPr>
          <a:xfrm flipV="1">
            <a:off x="19999875" y="8446110"/>
            <a:ext cx="11996402" cy="34137600"/>
          </a:xfrm>
          <a:custGeom>
            <a:avLst/>
            <a:gdLst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0 w 12212728"/>
              <a:gd name="connsiteY3" fmla="*/ 10471338 h 10471338"/>
              <a:gd name="connsiteX4" fmla="*/ 0 w 12212728"/>
              <a:gd name="connsiteY4" fmla="*/ 0 h 10471338"/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5569527 w 12212728"/>
              <a:gd name="connsiteY3" fmla="*/ 4777120 h 10471338"/>
              <a:gd name="connsiteX4" fmla="*/ 0 w 12212728"/>
              <a:gd name="connsiteY4" fmla="*/ 0 h 1047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728" h="10471338">
                <a:moveTo>
                  <a:pt x="0" y="0"/>
                </a:moveTo>
                <a:lnTo>
                  <a:pt x="12212728" y="0"/>
                </a:lnTo>
                <a:lnTo>
                  <a:pt x="12212728" y="10471338"/>
                </a:lnTo>
                <a:lnTo>
                  <a:pt x="5569527" y="4777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206" b="1" i="1" dirty="0">
                <a:solidFill>
                  <a:schemeClr val="accent4"/>
                </a:solidFill>
                <a:latin typeface="Poppins Black" pitchFamily="2" charset="77"/>
              </a:rPr>
              <a:t> </a:t>
            </a:r>
            <a:endParaRPr lang="ru-RU" sz="12206" dirty="0">
              <a:solidFill>
                <a:schemeClr val="accent4"/>
              </a:solidFill>
              <a:latin typeface="Roboto Light" panose="02000000000000000000" pitchFamily="2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03AC6E-66E6-0F4E-A578-E4351537A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909" y="42671996"/>
            <a:ext cx="3000375" cy="85344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842AB3C-10B9-DE4A-B0B0-5CF011A919AD}"/>
              </a:ext>
            </a:extLst>
          </p:cNvPr>
          <p:cNvSpPr/>
          <p:nvPr/>
        </p:nvSpPr>
        <p:spPr>
          <a:xfrm rot="16200000">
            <a:off x="26254680" y="45527298"/>
            <a:ext cx="8534400" cy="30003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06"/>
          </a:p>
        </p:txBody>
      </p:sp>
    </p:spTree>
    <p:extLst>
      <p:ext uri="{BB962C8B-B14F-4D97-AF65-F5344CB8AC3E}">
        <p14:creationId xmlns:p14="http://schemas.microsoft.com/office/powerpoint/2010/main" val="293452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31292800"/>
            <a:ext cx="24003000" cy="1137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445" y="5665895"/>
            <a:ext cx="10322122" cy="9696023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450"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7530" y="5665897"/>
            <a:ext cx="16202025" cy="36389733"/>
          </a:xfrm>
        </p:spPr>
        <p:txBody>
          <a:bodyPr/>
          <a:lstStyle>
            <a:lvl1pPr>
              <a:defRPr sz="7875" cap="all" baseline="0"/>
            </a:lvl1pPr>
            <a:lvl2pPr>
              <a:buFont typeface="Arial" panose="020B0604020202020204" pitchFamily="34" charset="0"/>
              <a:buChar char="•"/>
              <a:defRPr sz="4200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04445" y="16642080"/>
            <a:ext cx="10322122" cy="5689600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9450" b="1" i="0" cap="all" baseline="0">
                <a:latin typeface="Poppins Light" pitchFamily="2" charset="77"/>
                <a:cs typeface="Poppins Light" pitchFamily="2" charset="77"/>
              </a:defRPr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75906-89D1-4A40-B6E6-4598B400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443" y="23611840"/>
            <a:ext cx="10597158" cy="19344640"/>
          </a:xfrm>
        </p:spPr>
        <p:txBody>
          <a:bodyPr/>
          <a:lstStyle>
            <a:lvl1pPr>
              <a:lnSpc>
                <a:spcPct val="100000"/>
              </a:lnSpc>
              <a:spcBef>
                <a:spcPts val="263"/>
              </a:spcBef>
              <a:defRPr sz="4200" cap="none" baseline="0"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13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E3A9736-47F5-B046-93E7-10647D3B40C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04657" y="13237028"/>
            <a:ext cx="24950773" cy="314526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F79E3-3087-034F-A38F-2410E1FDB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4657" y="5172132"/>
            <a:ext cx="14554618" cy="7161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C0A5C-C352-844F-AC06-F7EBEC6473F1}"/>
              </a:ext>
            </a:extLst>
          </p:cNvPr>
          <p:cNvGrpSpPr/>
          <p:nvPr/>
        </p:nvGrpSpPr>
        <p:grpSpPr>
          <a:xfrm flipH="1">
            <a:off x="22944264" y="-67051"/>
            <a:ext cx="9059736" cy="8601451"/>
            <a:chOff x="8673288" y="1367432"/>
            <a:chExt cx="6902656" cy="23039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7E1203-B315-3E41-9207-FB5C313F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8673288" y="1385392"/>
              <a:ext cx="2286000" cy="228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1369C6-F325-6F4B-9085-E1E489BE1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9944" y="1367432"/>
              <a:ext cx="2286000" cy="2286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13B321-3617-4443-B38B-F0EC3831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981616" y="1385392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68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426AAF-7C33-48E9-9A63-65F00A24A2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03253" y="21435609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AC341CE-60EC-CE4B-828C-851C7620CA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89642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550C196-8C7D-714F-9C91-1B0061559A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48338" y="21414101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6C2EE50-C51E-C241-BB1F-60D5751DA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702963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CCCFD9-25E9-C441-9860-489ADED8E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413" y="8831266"/>
            <a:ext cx="10966410" cy="4029599"/>
          </a:xfrm>
          <a:prstGeom prst="rect">
            <a:avLst/>
          </a:prstGeom>
        </p:spPr>
        <p:txBody>
          <a:bodyPr anchor="b" anchorCtr="0"/>
          <a:lstStyle>
            <a:lvl1pPr>
              <a:defRPr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FC83A-A1AB-9D46-8CAE-C68A1E2B6459}"/>
              </a:ext>
            </a:extLst>
          </p:cNvPr>
          <p:cNvGrpSpPr/>
          <p:nvPr/>
        </p:nvGrpSpPr>
        <p:grpSpPr>
          <a:xfrm>
            <a:off x="23002875" y="0"/>
            <a:ext cx="9001125" cy="17100869"/>
            <a:chOff x="17526000" y="0"/>
            <a:chExt cx="6858000" cy="45805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1F47C1-246C-044A-A1C8-0773F4C0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0" y="2294590"/>
              <a:ext cx="2286000" cy="2286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675732-B6CA-F344-95BD-2F5DF636D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8629" y="0"/>
              <a:ext cx="2286000" cy="228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E29A6E-59E1-AC43-9AD6-2F05E126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0" y="8592"/>
              <a:ext cx="2286000" cy="228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A8D84F-327C-5F44-9B64-15E9EE7D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84628" y="8592"/>
              <a:ext cx="2286000" cy="2285998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97CB9-A7DC-9D43-A5B1-FFD61CCC6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0275" y="12860869"/>
            <a:ext cx="10966410" cy="4029599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64194B-EDEB-BE49-9FDC-04FE920609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35018" y="40205284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1943AF-64A5-DD4D-AAF9-ECCCCEDFB08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35018" y="378531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F933714-DE33-AE46-A842-97E6F31E905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35018" y="354147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61C7491-71FD-B74E-ABAB-85C136A2CFD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575912" y="4010567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0AF7C-878F-E048-BFB7-8D88ABEF94B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575912" y="37753501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97FE4DD-47EF-1F41-B7C4-56AB1759B00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575912" y="35315155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4FBE8D7-ABAA-E141-9D27-702D50FCE50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5834608" y="4006998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5D22DA-C5E8-6942-8C6E-B209AC907AD3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5834608" y="377178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017380-5F59-DA4B-AE1A-172AB9904EC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834608" y="352794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6BB7B61-444F-0A41-B385-B034069C027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3089233" y="39991883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D095F9E-91C3-F848-BF9F-DA1B7100A23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3089233" y="37639709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AF6F783-A7F9-CE42-A7E7-B994B1F36CC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089233" y="35201363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</p:spTree>
    <p:extLst>
      <p:ext uri="{BB962C8B-B14F-4D97-AF65-F5344CB8AC3E}">
        <p14:creationId xmlns:p14="http://schemas.microsoft.com/office/powerpoint/2010/main" val="212685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819C-9297-8F4D-A917-6DFD26C9F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076" y="5614369"/>
            <a:ext cx="13815925" cy="6989577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0" normalizeH="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254F-FE64-3C48-AEE6-4DA4FD2EF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6076" y="12829925"/>
            <a:ext cx="19864597" cy="16129792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ACA4C-5907-9A47-911C-FC6F0760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6003250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CCF-3D83-984A-93E3-1DEAEE324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7279" y="8575183"/>
            <a:ext cx="13387088" cy="593329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E79233-B16A-BE48-90D9-55B486C0F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575183"/>
            <a:ext cx="12001500" cy="341435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1992CF-7214-CB48-86F3-27EB76807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7279" y="14833524"/>
            <a:ext cx="13387089" cy="674031"/>
          </a:xfrm>
        </p:spPr>
        <p:txBody>
          <a:bodyPr>
            <a:spAutoFit/>
          </a:bodyPr>
          <a:lstStyle>
            <a:lvl1pPr>
              <a:defRPr sz="4200" cap="none" baseline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227FB-BE9D-4A43-8581-3EFD69D7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83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0278E-3F60-9947-9FE0-3F6A6D3A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40783"/>
            <a:ext cx="3000375" cy="853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60C8F-F0B6-6D42-95D6-6D803071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-46711"/>
            <a:ext cx="3000375" cy="853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45309-756C-C340-B826-6DBF1E406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34799" y="23769163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7AF0CB1-33C8-1E47-A77E-D17D6D0821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80258" y="31346680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649FDF-AD8E-E34F-865C-543971BDF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80258" y="38924196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E0DB1D-6486-F941-A7F9-7A5A2DF9F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17281" y="23769163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A118A83-7AF3-1240-944E-F6611338E5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17281" y="31346680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EDAD647F-1D52-0046-AB4C-87E19147F2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017280" y="38924196"/>
            <a:ext cx="3884958" cy="3794515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3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632" y="7631228"/>
            <a:ext cx="13201650" cy="119481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276" y="8379228"/>
            <a:ext cx="12001500" cy="34137600"/>
          </a:xfrm>
        </p:spPr>
        <p:txBody>
          <a:bodyPr anchor="t">
            <a:normAutofit/>
          </a:bodyPr>
          <a:lstStyle>
            <a:lvl1pPr marL="0" indent="0">
              <a:buNone/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A31E52-8983-D940-A62D-E17AEFFD9A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965632" y="20482560"/>
            <a:ext cx="13201650" cy="746743"/>
          </a:xfrm>
        </p:spPr>
        <p:txBody>
          <a:bodyPr wrap="square">
            <a:spAutoFit/>
          </a:bodyPr>
          <a:lstStyle>
            <a:lvl1pPr marL="0" indent="0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82E6-0B7E-4B42-92C5-B35516C7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E659B-09AF-F54F-98AD-364A364A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 rot="10800000" flipH="1">
            <a:off x="3027651" y="42672000"/>
            <a:ext cx="600075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3A18-B08C-524B-BDE8-93E42488B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4844" y="3600543"/>
            <a:ext cx="14727269" cy="8160835"/>
          </a:xfrm>
          <a:prstGeom prst="rect">
            <a:avLst/>
          </a:prstGeom>
        </p:spPr>
        <p:txBody>
          <a:bodyPr wrap="square" bIns="0" anchor="b" anchorCtr="0"/>
          <a:lstStyle>
            <a:lvl1pPr>
              <a:defRPr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B38BA48-2389-D340-BDD4-64537564A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74844" y="12474155"/>
            <a:ext cx="22994675" cy="31051287"/>
          </a:xfrm>
        </p:spPr>
        <p:txBody>
          <a:bodyPr/>
          <a:lstStyle>
            <a:lvl1pPr>
              <a:defRPr sz="7875" b="0" i="0" cap="all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6118E-BA88-1A42-BFCE-13D895F7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767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FFFF6-79EB-B744-9FE3-A5806E70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376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7F325-D65D-B84F-A286-B833351C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60" y="426720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6913F-AF03-DF43-9F9D-FB2AD5D9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07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l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875" b="0" i="0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 hasCustomPrompt="1"/>
          </p:nvPr>
        </p:nvSpPr>
        <p:spPr>
          <a:xfrm>
            <a:off x="2133600" y="22758400"/>
            <a:ext cx="26803350" cy="4930987"/>
          </a:xfrm>
        </p:spPr>
        <p:txBody>
          <a:bodyPr/>
          <a:lstStyle>
            <a:lvl1pPr algn="ctr">
              <a:defRPr sz="21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1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B90F7-8FFF-A143-8609-EB68CC97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701CF-00E5-B841-BD1E-0EBDCF1CE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" y="341376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1C42C-AF61-DF40-84FF-8A5F3BC3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72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655040"/>
            <a:ext cx="26225500" cy="312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66900" y="47792640"/>
            <a:ext cx="6667500" cy="2275840"/>
          </a:xfrm>
        </p:spPr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3086080"/>
            <a:ext cx="123571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0900" y="13086080"/>
            <a:ext cx="127127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15361920"/>
            <a:ext cx="12534900" cy="307001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20482556"/>
            <a:ext cx="12540458" cy="25259457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13655040"/>
            <a:ext cx="12546013" cy="477689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68700" y="20482560"/>
            <a:ext cx="12534900" cy="25259450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9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413440"/>
            <a:ext cx="25603200" cy="341376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7965436"/>
            <a:ext cx="25603200" cy="27333787"/>
          </a:xfrm>
        </p:spPr>
        <p:txBody>
          <a:bodyPr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40965120"/>
            <a:ext cx="25603200" cy="4551680"/>
          </a:xfrm>
        </p:spPr>
        <p:txBody>
          <a:bodyPr/>
          <a:lstStyle>
            <a:lvl1pPr marL="0" indent="0">
              <a:buNone/>
              <a:defRPr sz="4900"/>
            </a:lvl1pPr>
            <a:lvl2pPr marL="1600200" indent="0">
              <a:buNone/>
              <a:defRPr sz="4200"/>
            </a:lvl2pPr>
            <a:lvl3pPr marL="3200400" indent="0">
              <a:buNone/>
              <a:defRPr sz="3500"/>
            </a:lvl3pPr>
            <a:lvl4pPr marL="4800600" indent="0">
              <a:buNone/>
              <a:defRPr sz="3150"/>
            </a:lvl4pPr>
            <a:lvl5pPr marL="6400800" indent="0">
              <a:buNone/>
              <a:defRPr sz="3150"/>
            </a:lvl5pPr>
            <a:lvl6pPr marL="8001000" indent="0">
              <a:buNone/>
              <a:defRPr sz="3150"/>
            </a:lvl6pPr>
            <a:lvl7pPr marL="9601200" indent="0">
              <a:buNone/>
              <a:defRPr sz="3150"/>
            </a:lvl7pPr>
            <a:lvl8pPr marL="11201400" indent="0">
              <a:buNone/>
              <a:defRPr sz="3150"/>
            </a:lvl8pPr>
            <a:lvl9pPr marL="1280160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13655040"/>
            <a:ext cx="12357100" cy="29585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002000" y="13655040"/>
            <a:ext cx="12801600" cy="1365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90900" y="28448000"/>
            <a:ext cx="12712700" cy="1479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5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7396480"/>
            <a:ext cx="25603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4224000"/>
            <a:ext cx="26225500" cy="307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34700" y="47792640"/>
            <a:ext cx="141351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800" dirty="0">
                <a:latin typeface="Montserrat-Regular"/>
                <a:cs typeface="Montserrat-Regular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47792640"/>
            <a:ext cx="66675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500" dirty="0" smtClean="0">
                <a:solidFill>
                  <a:schemeClr val="accent1"/>
                </a:solidFill>
                <a:latin typeface="Montserrat-Regular"/>
                <a:cs typeface="Montserrat-Regular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Roboto Thin"/>
          <a:ea typeface="+mj-ea"/>
          <a:cs typeface="Roboto Thi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5pPr>
      <a:lvl6pPr marL="16002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6pPr>
      <a:lvl7pPr marL="32004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7pPr>
      <a:lvl8pPr marL="48006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8pPr>
      <a:lvl9pPr marL="64008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9pPr>
    </p:titleStyle>
    <p:bodyStyle>
      <a:lvl1pPr marL="1200150" indent="-120015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8400">
          <a:solidFill>
            <a:schemeClr val="tx1"/>
          </a:solidFill>
          <a:latin typeface="Roboto Thin"/>
          <a:ea typeface="+mn-ea"/>
          <a:cs typeface="Roboto Thin"/>
        </a:defRPr>
      </a:lvl1pPr>
      <a:lvl2pPr marL="2600325" indent="-1000125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2pPr>
      <a:lvl3pPr marL="40005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7000">
          <a:solidFill>
            <a:schemeClr val="tx1"/>
          </a:solidFill>
          <a:latin typeface="Roboto Thin"/>
          <a:cs typeface="Roboto Thin"/>
        </a:defRPr>
      </a:lvl3pPr>
      <a:lvl4pPr marL="56007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4pPr>
      <a:lvl5pPr marL="72009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7000">
          <a:solidFill>
            <a:schemeClr val="tx1"/>
          </a:solidFill>
          <a:latin typeface="Roboto Thin"/>
          <a:cs typeface="Roboto Thin"/>
        </a:defRPr>
      </a:lvl5pPr>
      <a:lvl6pPr marL="88011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6pPr>
      <a:lvl7pPr marL="104013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7pPr>
      <a:lvl8pPr marL="120015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8pPr>
      <a:lvl9pPr marL="136017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600200" rtl="0" eaLnBrk="1" latinLnBrk="0" hangingPunct="1"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0" indent="-1200150" algn="l" defTabSz="160020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1600200" rtl="0" eaLnBrk="1" latinLnBrk="0" hangingPunct="1">
        <a:spcBef>
          <a:spcPct val="20000"/>
        </a:spcBef>
        <a:buFont typeface="Arial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1600200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1600200" rtl="0" eaLnBrk="1" latinLnBrk="0" hangingPunct="1">
        <a:spcBef>
          <a:spcPct val="20000"/>
        </a:spcBef>
        <a:buFont typeface="Arial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1600200" rtl="0" eaLnBrk="1" latinLnBrk="0" hangingPunct="1">
        <a:spcBef>
          <a:spcPct val="20000"/>
        </a:spcBef>
        <a:buFont typeface="Arial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9170739"/>
            <a:ext cx="27603450" cy="446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3631334"/>
            <a:ext cx="2760345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47460750"/>
            <a:ext cx="720090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9450" b="1" i="0" kern="1200" cap="all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2400300" rtl="0" eaLnBrk="1" latinLnBrk="0" hangingPunct="1">
        <a:lnSpc>
          <a:spcPct val="90000"/>
        </a:lnSpc>
        <a:spcBef>
          <a:spcPts val="263"/>
        </a:spcBef>
        <a:spcAft>
          <a:spcPts val="1313"/>
        </a:spcAft>
        <a:buFontTx/>
        <a:buNone/>
        <a:defRPr sz="7875" b="0" i="0" kern="1200" cap="all" baseline="0">
          <a:solidFill>
            <a:schemeClr val="tx1"/>
          </a:solidFill>
          <a:latin typeface="Poppins Light" pitchFamily="2" charset="77"/>
          <a:ea typeface="Roboto Light" panose="02000000000000000000" pitchFamily="2" charset="0"/>
          <a:cs typeface="Poppins Light" pitchFamily="2" charset="77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200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3150394" indent="-750094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hart" Target="../charts/chart2.xml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chart" Target="../charts/chart1.xml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emf"/><Relationship Id="rId11" Type="http://schemas.openxmlformats.org/officeDocument/2006/relationships/image" Target="../media/image28.jpeg"/><Relationship Id="rId5" Type="http://schemas.openxmlformats.org/officeDocument/2006/relationships/image" Target="../media/image22.emf"/><Relationship Id="rId15" Type="http://schemas.openxmlformats.org/officeDocument/2006/relationships/image" Target="../media/image30.png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EE4039-02E2-F946-1181-8E47B1D299BE}"/>
              </a:ext>
            </a:extLst>
          </p:cNvPr>
          <p:cNvSpPr/>
          <p:nvPr/>
        </p:nvSpPr>
        <p:spPr>
          <a:xfrm>
            <a:off x="1" y="8857993"/>
            <a:ext cx="32004000" cy="345585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7E271-61C7-408E-6CD6-B76B0610C5CE}"/>
              </a:ext>
            </a:extLst>
          </p:cNvPr>
          <p:cNvSpPr/>
          <p:nvPr/>
        </p:nvSpPr>
        <p:spPr>
          <a:xfrm>
            <a:off x="0" y="0"/>
            <a:ext cx="32004000" cy="8906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04887" y="29081988"/>
            <a:ext cx="14363700" cy="8345747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METHODS</a:t>
            </a:r>
          </a:p>
          <a:p>
            <a:endParaRPr lang="en-US" sz="2800" dirty="0"/>
          </a:p>
          <a:p>
            <a:r>
              <a:rPr lang="en-GB" sz="3600" dirty="0"/>
              <a:t>Retrospective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/>
              <a:t>Study period: </a:t>
            </a:r>
            <a:r>
              <a:rPr lang="en-GB" sz="3600" dirty="0"/>
              <a:t>Jan 2023 – July 2025</a:t>
            </a:r>
            <a:endParaRPr lang="en-GB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/>
              <a:t>Target population: </a:t>
            </a:r>
            <a:r>
              <a:rPr lang="en-GB" sz="3600" dirty="0"/>
              <a:t>Girls 15–19 who accessed services ≥12 months prior in rural sites across three regions of Ethiopia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/>
              <a:t>Data sources: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Client records (yellow/family health cards), Tickler box system (for follow-ups and refill tracking), key informant interviews with girls and HEWs, client exit interviews, and routine program monitoring.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Data coded in Excel: visit dates and methods.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/>
              <a:t>Analysis:</a:t>
            </a:r>
            <a:r>
              <a:rPr lang="en-GB" sz="3600" dirty="0"/>
              <a:t> Descriptive statistics to identify continuation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Quality tracked via commodity monitoring, provider training, mentoring, and care assessments.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04887" y="1414081"/>
            <a:ext cx="25473969" cy="675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Understanding Barriers and Enablers of Contraceptive Continuation Among Married Adolescents in Ethiopia: Insights from the Smart Start Retrospective Survey </a:t>
            </a:r>
            <a:endParaRPr lang="en-US" sz="9600" b="1" dirty="0">
              <a:solidFill>
                <a:schemeClr val="bg1"/>
              </a:solidFill>
              <a:latin typeface="Poppins SemiBold" pitchFamily="2" charset="77"/>
              <a:ea typeface="Roboto" panose="02000000000000000000" pitchFamily="2" charset="0"/>
              <a:cs typeface="Poppins SemiBold" pitchFamily="2" charset="77"/>
            </a:endParaRP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D7FA08-15D8-12CF-527A-E2F22F5A0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280" y="48532902"/>
            <a:ext cx="2073796" cy="194993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6755394" y="31596118"/>
            <a:ext cx="13863600" cy="11858888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CONCLUSIONS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Smart Start intervention areas showed higher contraceptive uptake rates among adolescents than national benchmarks.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Strategies that address specific barriers to continue facing married adolescents include: Husband involvement, quality counselling, provider follow-up.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Additional needs include engagement with In-laws and peers, with culturally sensitive awareness strategies to address social pressures facing married adolescents.</a:t>
            </a:r>
          </a:p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GB" sz="3500" b="1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RECOMMENDATIONS:</a:t>
            </a:r>
            <a:r>
              <a:rPr lang="en-GB" sz="35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Routine assessment of contraceptive continuation to inform interventions.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Additional quantitative studies on long-term contraceptive patterns and impact on birth spacing, fertility, and reproductive health.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Policies and programs should be tailored to married adolescent girls, promoting autonomy, empowerment, and well-being.</a:t>
            </a:r>
            <a:endParaRPr lang="en-US" sz="35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ts val="4500"/>
              </a:lnSpc>
              <a:spcAft>
                <a:spcPts val="1200"/>
              </a:spcAft>
            </a:pPr>
            <a:endParaRPr lang="en-US" sz="3500" b="1" dirty="0">
              <a:latin typeface="Poppins" pitchFamily="2" charset="77"/>
              <a:ea typeface="Arial" charset="0"/>
              <a:cs typeface="Poppins" pitchFamily="2" charset="77"/>
            </a:endParaRPr>
          </a:p>
          <a:p>
            <a:pPr>
              <a:lnSpc>
                <a:spcPts val="4500"/>
              </a:lnSpc>
              <a:spcAft>
                <a:spcPts val="1200"/>
              </a:spcAft>
            </a:pPr>
            <a:endParaRPr lang="en-US" sz="3500" b="1" dirty="0">
              <a:latin typeface="Poppins" pitchFamily="2" charset="77"/>
              <a:ea typeface="Arial" charset="0"/>
              <a:cs typeface="Poppins" pitchFamily="2" charset="77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54EB7E-72A2-EDB4-CF42-C4DC550BEA78}"/>
              </a:ext>
            </a:extLst>
          </p:cNvPr>
          <p:cNvGrpSpPr/>
          <p:nvPr/>
        </p:nvGrpSpPr>
        <p:grpSpPr>
          <a:xfrm>
            <a:off x="9585120" y="48486282"/>
            <a:ext cx="7470790" cy="1631216"/>
            <a:chOff x="6705278" y="48521912"/>
            <a:chExt cx="7470790" cy="163121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C3250D-84E4-A6F2-68B7-A2D52E9E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8521912"/>
              <a:ext cx="6669961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 dirty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FOLLOW US </a:t>
              </a:r>
              <a:endParaRPr lang="en-US" altLang="en-US" sz="3600" b="1" dirty="0">
                <a:latin typeface="Poppins" pitchFamily="2" charset="77"/>
                <a:cs typeface="Poppins" pitchFamily="2" charset="77"/>
              </a:endParaRPr>
            </a:p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 dirty="0">
                  <a:latin typeface="Poppins Light" pitchFamily="2" charset="77"/>
                  <a:cs typeface="Poppins Light" pitchFamily="2" charset="77"/>
                </a:rPr>
                <a:t>POPULATION-SERVICEINTERNATIONAL 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992A849-6023-12BA-FEB3-154A9AD9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6705278" y="48604199"/>
              <a:ext cx="603997" cy="603997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B1EFA0-3376-6F74-1582-E27174F60742}"/>
              </a:ext>
            </a:extLst>
          </p:cNvPr>
          <p:cNvGrpSpPr/>
          <p:nvPr/>
        </p:nvGrpSpPr>
        <p:grpSpPr>
          <a:xfrm>
            <a:off x="4652000" y="48504196"/>
            <a:ext cx="4230354" cy="1138773"/>
            <a:chOff x="6722530" y="47268356"/>
            <a:chExt cx="4230354" cy="11387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061C684-9BB0-8F37-E80F-DD3A55D6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7268356"/>
              <a:ext cx="3446777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 dirty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LIKE US </a:t>
              </a:r>
              <a:endParaRPr lang="en-US" altLang="en-US" sz="3600" b="1" dirty="0"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u="none" strike="noStrike" cap="none" normalizeH="0" baseline="0" dirty="0">
                  <a:ln>
                    <a:noFill/>
                  </a:ln>
                  <a:effectLst/>
                  <a:latin typeface="Poppins Light" pitchFamily="2" charset="77"/>
                  <a:cs typeface="Poppins Light" pitchFamily="2" charset="77"/>
                </a:rPr>
                <a:t>PSIHEALTHYLIVES 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0DC7276-DCFF-31D9-C053-4DD7F485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6722530" y="47328709"/>
              <a:ext cx="603997" cy="60399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496B48-763C-850B-8C93-3A1A1F24D4A3}"/>
              </a:ext>
            </a:extLst>
          </p:cNvPr>
          <p:cNvGrpSpPr/>
          <p:nvPr/>
        </p:nvGrpSpPr>
        <p:grpSpPr>
          <a:xfrm>
            <a:off x="1336376" y="48546861"/>
            <a:ext cx="2827346" cy="1138773"/>
            <a:chOff x="1942666" y="47657181"/>
            <a:chExt cx="2827346" cy="113877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C445C6-941D-8AB7-AE22-B62FDFEC2BCA}"/>
                </a:ext>
              </a:extLst>
            </p:cNvPr>
            <p:cNvSpPr/>
            <p:nvPr/>
          </p:nvSpPr>
          <p:spPr>
            <a:xfrm>
              <a:off x="2743495" y="47657181"/>
              <a:ext cx="2026517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latin typeface="Poppins" pitchFamily="2" charset="77"/>
                  <a:cs typeface="Poppins" pitchFamily="2" charset="77"/>
                </a:rPr>
                <a:t>VISIT US</a:t>
              </a:r>
            </a:p>
            <a:p>
              <a:r>
                <a:rPr lang="en-US" altLang="en-US" sz="3200" dirty="0">
                  <a:latin typeface="Poppins Light" pitchFamily="2" charset="77"/>
                  <a:cs typeface="Poppins Light" pitchFamily="2" charset="77"/>
                </a:rPr>
                <a:t>PSI.ORG</a:t>
              </a:r>
              <a:endParaRPr lang="en-US" sz="3200" dirty="0">
                <a:latin typeface="Poppins Light" pitchFamily="2" charset="77"/>
                <a:cs typeface="Poppins Light" pitchFamily="2" charset="77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B626847-542A-0617-D37C-48664FFE3F63}"/>
                </a:ext>
              </a:extLst>
            </p:cNvPr>
            <p:cNvGrpSpPr/>
            <p:nvPr/>
          </p:nvGrpSpPr>
          <p:grpSpPr>
            <a:xfrm>
              <a:off x="1942666" y="47710607"/>
              <a:ext cx="603997" cy="603997"/>
              <a:chOff x="2395133" y="6751605"/>
              <a:chExt cx="914400" cy="91439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85B7977-12F5-6C94-E342-566C2F69DAA0}"/>
                  </a:ext>
                </a:extLst>
              </p:cNvPr>
              <p:cNvSpPr/>
              <p:nvPr/>
            </p:nvSpPr>
            <p:spPr>
              <a:xfrm>
                <a:off x="2438400" y="6821572"/>
                <a:ext cx="827867" cy="8370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AB0DE03-AFCD-2C48-C28B-D17EF2C7E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5133" y="6751605"/>
                <a:ext cx="914400" cy="914399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D7AFA1-42E4-4204-7409-3085722E8830}"/>
              </a:ext>
            </a:extLst>
          </p:cNvPr>
          <p:cNvSpPr txBox="1"/>
          <p:nvPr/>
        </p:nvSpPr>
        <p:spPr>
          <a:xfrm>
            <a:off x="884890" y="9313662"/>
            <a:ext cx="26313962" cy="336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3500" b="1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AUTHORS </a:t>
            </a:r>
          </a:p>
          <a:p>
            <a:r>
              <a:rPr lang="en-GB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Seyoum Atlie </a:t>
            </a:r>
            <a:r>
              <a:rPr lang="en-GB" sz="35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Beddilu</a:t>
            </a:r>
            <a:r>
              <a:rPr lang="en-GB" sz="3500" baseline="300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</a:t>
            </a:r>
            <a:r>
              <a:rPr lang="en-GB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</a:t>
            </a: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 Dr. Rahel </a:t>
            </a:r>
            <a:r>
              <a:rPr lang="en-US" sz="35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Demissew</a:t>
            </a:r>
            <a:r>
              <a:rPr lang="en-US" sz="3500" baseline="300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</a:t>
            </a: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Mary </a:t>
            </a:r>
            <a:r>
              <a:rPr lang="en-US" sz="35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Phillips</a:t>
            </a:r>
            <a:r>
              <a:rPr lang="en-US" sz="3500" baseline="300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</a:t>
            </a: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</a:t>
            </a:r>
          </a:p>
          <a:p>
            <a:r>
              <a:rPr lang="en-US" sz="3500" b="1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 Affiliations:</a:t>
            </a:r>
          </a:p>
          <a:p>
            <a:pPr marL="514350" indent="-514350">
              <a:buAutoNum type="alphaLcPeriod"/>
            </a:pP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Population Services International | Ethiopia, Addis Ababa</a:t>
            </a:r>
          </a:p>
          <a:p>
            <a:pPr marL="514350" indent="-514350">
              <a:buAutoNum type="alphaLcPeriod"/>
            </a:pP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Population Services International | Washington, DC, USA </a:t>
            </a:r>
          </a:p>
          <a:p>
            <a:endParaRPr lang="en-US" sz="3500" dirty="0"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D032344-8B56-9FB6-2A33-F6A71F07404E}"/>
              </a:ext>
            </a:extLst>
          </p:cNvPr>
          <p:cNvSpPr/>
          <p:nvPr/>
        </p:nvSpPr>
        <p:spPr>
          <a:xfrm flipV="1">
            <a:off x="1181099" y="47977978"/>
            <a:ext cx="2960370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91E30-FA39-0945-C773-7AE74F6F098C}"/>
              </a:ext>
            </a:extLst>
          </p:cNvPr>
          <p:cNvSpPr txBox="1"/>
          <p:nvPr/>
        </p:nvSpPr>
        <p:spPr>
          <a:xfrm>
            <a:off x="17362147" y="13085087"/>
            <a:ext cx="14363700" cy="649923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200" dirty="0">
                <a:latin typeface="Poppins" pitchFamily="2" charset="77"/>
                <a:ea typeface="Arial" charset="0"/>
                <a:cs typeface="Poppins" pitchFamily="2" charset="77"/>
              </a:rPr>
              <a:t>Figure 2:  Average 12-month continuation rate increased over time</a:t>
            </a:r>
            <a:endParaRPr lang="en-US" sz="2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21499-EAE0-24E6-44A5-F271DCD33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9864649" y="0"/>
            <a:ext cx="2139351" cy="2139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D39A7-D997-BE48-FACE-1AE18CFE7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62879" y="2133976"/>
            <a:ext cx="2141122" cy="2141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953D5-DF5B-9E13-E06E-67CEE9DEE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9357" y="4279883"/>
            <a:ext cx="2134644" cy="21346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BBFBF9-6470-9C83-9AC5-1420619D6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05377" y="2111423"/>
            <a:ext cx="2169617" cy="21696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C227076-3A40-394C-4489-73070617DA28}"/>
              </a:ext>
            </a:extLst>
          </p:cNvPr>
          <p:cNvSpPr txBox="1"/>
          <p:nvPr/>
        </p:nvSpPr>
        <p:spPr>
          <a:xfrm>
            <a:off x="1368339" y="12865707"/>
            <a:ext cx="14109577" cy="1389997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BACKGROUND</a:t>
            </a:r>
            <a:endParaRPr lang="en-US" sz="2800" dirty="0"/>
          </a:p>
          <a:p>
            <a:r>
              <a:rPr lang="en-GB" sz="3600" dirty="0"/>
              <a:t>Contraceptive continuation reduces: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FE617-6AEF-CC96-35F3-6D9DF67EBAF6}"/>
              </a:ext>
            </a:extLst>
          </p:cNvPr>
          <p:cNvSpPr txBox="1"/>
          <p:nvPr/>
        </p:nvSpPr>
        <p:spPr>
          <a:xfrm>
            <a:off x="1304887" y="25455267"/>
            <a:ext cx="10639747" cy="1829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INTERVENTION</a:t>
            </a:r>
          </a:p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endParaRPr lang="en-US" sz="3500" dirty="0"/>
          </a:p>
        </p:txBody>
      </p:sp>
      <p:pic>
        <p:nvPicPr>
          <p:cNvPr id="14" name="Picture 13" descr="A person and person standing in front of a desert&#10;&#10;AI-generated content may be incorrect.">
            <a:extLst>
              <a:ext uri="{FF2B5EF4-FFF2-40B4-BE49-F238E27FC236}">
                <a16:creationId xmlns:a16="http://schemas.microsoft.com/office/drawing/2014/main" id="{4D2513C4-ECEF-E7B3-7643-9D015D525D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56" y="26184962"/>
            <a:ext cx="4289479" cy="23993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D748BD-6C61-9A73-9A56-7FC8DAC2206A}"/>
              </a:ext>
            </a:extLst>
          </p:cNvPr>
          <p:cNvSpPr txBox="1"/>
          <p:nvPr/>
        </p:nvSpPr>
        <p:spPr>
          <a:xfrm>
            <a:off x="6057625" y="26218562"/>
            <a:ext cx="107596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Smart Start </a:t>
            </a:r>
            <a:r>
              <a:rPr lang="en-GB" sz="3600" dirty="0"/>
              <a:t>is an innovative model that integrates financial planning with family planning, aiming to align contraceptive use with life aspirations among rural married adolescents.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7313FE-4F44-E532-4895-A670E41A3EFC}"/>
              </a:ext>
            </a:extLst>
          </p:cNvPr>
          <p:cNvSpPr txBox="1"/>
          <p:nvPr/>
        </p:nvSpPr>
        <p:spPr>
          <a:xfrm>
            <a:off x="1304887" y="23613471"/>
            <a:ext cx="14496589" cy="132343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GB" sz="4000" b="1" dirty="0"/>
              <a:t>Study Aim: </a:t>
            </a:r>
            <a:r>
              <a:rPr lang="en-GB" sz="4000" dirty="0"/>
              <a:t>Identify continuation rates among adolescent clients and barriers and enablers to continued contraception use.</a:t>
            </a:r>
            <a:endParaRPr lang="en-US" sz="4000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4575EDB-F41B-5EF0-0B95-89B2616D1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018042"/>
              </p:ext>
            </p:extLst>
          </p:nvPr>
        </p:nvGraphicFramePr>
        <p:xfrm>
          <a:off x="1685522" y="16190843"/>
          <a:ext cx="5372272" cy="368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F97A579-C044-8585-4167-5348A9C0EB1F}"/>
              </a:ext>
            </a:extLst>
          </p:cNvPr>
          <p:cNvSpPr txBox="1"/>
          <p:nvPr/>
        </p:nvSpPr>
        <p:spPr>
          <a:xfrm>
            <a:off x="1304887" y="20225261"/>
            <a:ext cx="14363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Married adolescents face unique barriers </a:t>
            </a:r>
            <a:r>
              <a:rPr lang="en-GB" sz="3600" dirty="0"/>
              <a:t>to contraceptive access and continuation: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05923D-97E0-F414-6358-00419EACB239}"/>
              </a:ext>
            </a:extLst>
          </p:cNvPr>
          <p:cNvSpPr txBox="1"/>
          <p:nvPr/>
        </p:nvSpPr>
        <p:spPr>
          <a:xfrm>
            <a:off x="7591365" y="17127758"/>
            <a:ext cx="769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Adolescents 15-19 in Ethiopia experience higher discontinuation rates than women 20-49.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A83DBB-6FE8-B265-E0FD-01481C25B9A0}"/>
              </a:ext>
            </a:extLst>
          </p:cNvPr>
          <p:cNvSpPr txBox="1"/>
          <p:nvPr/>
        </p:nvSpPr>
        <p:spPr>
          <a:xfrm>
            <a:off x="-819254" y="14322196"/>
            <a:ext cx="1154650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48925" lvl="1" indent="-571500">
              <a:buFont typeface="Arial" panose="020B0604020202020204" pitchFamily="34" charset="0"/>
              <a:buChar char="•"/>
            </a:pPr>
            <a:r>
              <a:rPr lang="en-GB" sz="3500" dirty="0"/>
              <a:t>Early and repeat pregnancies</a:t>
            </a:r>
          </a:p>
          <a:p>
            <a:pPr marL="2948925" lvl="1" indent="-571500">
              <a:buFont typeface="Arial" panose="020B0604020202020204" pitchFamily="34" charset="0"/>
              <a:buChar char="•"/>
            </a:pPr>
            <a:r>
              <a:rPr lang="en-GB" sz="3500" dirty="0"/>
              <a:t>Maternal and infant mortality</a:t>
            </a:r>
          </a:p>
          <a:p>
            <a:pPr marL="2948925" lvl="1" indent="-571500">
              <a:buFont typeface="Arial" panose="020B0604020202020204" pitchFamily="34" charset="0"/>
              <a:buChar char="•"/>
            </a:pPr>
            <a:r>
              <a:rPr lang="en-GB" sz="3500" dirty="0"/>
              <a:t>Unsafe abortions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3EE2A4-8923-CF4F-C69E-3393729C6224}"/>
              </a:ext>
            </a:extLst>
          </p:cNvPr>
          <p:cNvSpPr txBox="1"/>
          <p:nvPr/>
        </p:nvSpPr>
        <p:spPr>
          <a:xfrm>
            <a:off x="-1035779" y="21425590"/>
            <a:ext cx="1631927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48925" lvl="1" indent="-571500">
              <a:buFont typeface="Arial" panose="020B0604020202020204" pitchFamily="34" charset="0"/>
              <a:buChar char="•"/>
            </a:pPr>
            <a:r>
              <a:rPr lang="en-GB" sz="3500" dirty="0"/>
              <a:t>Physical distance, cost, and limited knowledge</a:t>
            </a:r>
          </a:p>
          <a:p>
            <a:pPr marL="2948925" lvl="1" indent="-571500">
              <a:buFont typeface="Arial" panose="020B0604020202020204" pitchFamily="34" charset="0"/>
              <a:buChar char="•"/>
            </a:pPr>
            <a:r>
              <a:rPr lang="en-GB" sz="3500" dirty="0"/>
              <a:t>Provider bias</a:t>
            </a:r>
          </a:p>
          <a:p>
            <a:pPr marL="2948925" lvl="1" indent="-571500">
              <a:buFont typeface="Arial" panose="020B0604020202020204" pitchFamily="34" charset="0"/>
              <a:buChar char="•"/>
            </a:pPr>
            <a:r>
              <a:rPr lang="en-GB" sz="3500" dirty="0"/>
              <a:t>Limited autonomy and restricted movement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89F586-7806-27C6-B25A-DB79CF802ABC}"/>
              </a:ext>
            </a:extLst>
          </p:cNvPr>
          <p:cNvSpPr txBox="1"/>
          <p:nvPr/>
        </p:nvSpPr>
        <p:spPr>
          <a:xfrm>
            <a:off x="1218253" y="37473951"/>
            <a:ext cx="16540842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RESULTS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D7F69A0-49CF-2A39-1553-3CD86A53A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976851"/>
              </p:ext>
            </p:extLst>
          </p:nvPr>
        </p:nvGraphicFramePr>
        <p:xfrm>
          <a:off x="17371028" y="14384557"/>
          <a:ext cx="12947450" cy="678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C67B9A85-4F05-06CD-0D16-4FACE622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536" y="38430746"/>
            <a:ext cx="13863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768350" algn="l"/>
              </a:tabLs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Analysis of the 1,612 client records </a:t>
            </a:r>
            <a:r>
              <a:rPr lang="en-US" altLang="en-US" sz="36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showed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768350" algn="l"/>
              </a:tabLs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57% (919 clients) were using short-term methods (STM) such as oral contraceptives and injectables.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768350" algn="l"/>
              </a:tabLs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43% (693 clients) were using long-acting reversable contraceptives (LARCs), including implants and intrauterine contraceptive devices.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768350" algn="l"/>
              </a:tabLst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E102717-B710-BC88-D3CF-73BFD440D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50563"/>
              </p:ext>
            </p:extLst>
          </p:nvPr>
        </p:nvGraphicFramePr>
        <p:xfrm>
          <a:off x="17729200" y="22133261"/>
          <a:ext cx="12589278" cy="640016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352903">
                  <a:extLst>
                    <a:ext uri="{9D8B030D-6E8A-4147-A177-3AD203B41FA5}">
                      <a16:colId xmlns:a16="http://schemas.microsoft.com/office/drawing/2014/main" val="1638210964"/>
                    </a:ext>
                  </a:extLst>
                </a:gridCol>
                <a:gridCol w="6236375">
                  <a:extLst>
                    <a:ext uri="{9D8B030D-6E8A-4147-A177-3AD203B41FA5}">
                      <a16:colId xmlns:a16="http://schemas.microsoft.com/office/drawing/2014/main" val="2315234606"/>
                    </a:ext>
                  </a:extLst>
                </a:gridCol>
              </a:tblGrid>
              <a:tr h="1260654">
                <a:tc gridSpan="2"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4000" kern="1200" dirty="0">
                          <a:effectLst/>
                        </a:rPr>
                        <a:t>Factors affecting continuation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738616"/>
                  </a:ext>
                </a:extLst>
              </a:tr>
              <a:tr h="641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0" dirty="0">
                          <a:effectLst/>
                        </a:rPr>
                        <a:t>Enablers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b="1" kern="0" dirty="0">
                          <a:effectLst/>
                        </a:rPr>
                        <a:t>Barriers</a:t>
                      </a:r>
                      <a:endParaRPr lang="en-US" sz="3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1742043"/>
                  </a:ext>
                </a:extLst>
              </a:tr>
              <a:tr h="129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b="0" kern="0" dirty="0">
                          <a:effectLst/>
                        </a:rPr>
                        <a:t>Active husband participation</a:t>
                      </a:r>
                      <a:endParaRPr lang="en-US" sz="3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0" dirty="0">
                          <a:effectLst/>
                        </a:rPr>
                        <a:t>Pressure from in-laws to conceive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1554649"/>
                  </a:ext>
                </a:extLst>
              </a:tr>
              <a:tr h="129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b="0" kern="0" dirty="0">
                          <a:effectLst/>
                        </a:rPr>
                        <a:t>Personalized, high-quality counselling</a:t>
                      </a:r>
                      <a:endParaRPr lang="en-US" sz="3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0" dirty="0">
                          <a:effectLst/>
                        </a:rPr>
                        <a:t>Mutual desire to have children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4370623"/>
                  </a:ext>
                </a:extLst>
              </a:tr>
              <a:tr h="655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b="0" kern="0" dirty="0">
                          <a:effectLst/>
                        </a:rPr>
                        <a:t>Regular provider follow-up</a:t>
                      </a:r>
                      <a:endParaRPr lang="en-US" sz="3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0" dirty="0">
                          <a:effectLst/>
                        </a:rPr>
                        <a:t>Peer influence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4746258"/>
                  </a:ext>
                </a:extLst>
              </a:tr>
              <a:tr h="10091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3600" b="0" kern="0" dirty="0">
                          <a:effectLst/>
                        </a:rPr>
                        <a:t>Key community influencers engagement </a:t>
                      </a:r>
                      <a:endParaRPr lang="en-US" sz="3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0" dirty="0">
                          <a:effectLst/>
                        </a:rPr>
                        <a:t>Concerns over side effects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165507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A093507-AA48-4582-6C80-14045549045B}"/>
              </a:ext>
            </a:extLst>
          </p:cNvPr>
          <p:cNvSpPr txBox="1"/>
          <p:nvPr/>
        </p:nvSpPr>
        <p:spPr>
          <a:xfrm>
            <a:off x="17670872" y="29195699"/>
            <a:ext cx="13262568" cy="144655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Social and cultural factors deeply influence contraceptive decisions.</a:t>
            </a:r>
          </a:p>
        </p:txBody>
      </p:sp>
      <p:pic>
        <p:nvPicPr>
          <p:cNvPr id="26" name="Picture 25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6079ECAA-C59F-76AB-25F9-A6C6FAFB5E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997" y="48399531"/>
            <a:ext cx="2493252" cy="2486876"/>
          </a:xfrm>
          <a:prstGeom prst="rect">
            <a:avLst/>
          </a:prstGeom>
        </p:spPr>
      </p:pic>
      <p:pic>
        <p:nvPicPr>
          <p:cNvPr id="7" name="Picture 6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89D57B72-9350-395E-A9AE-A5475097F2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72" y="48399531"/>
            <a:ext cx="1919394" cy="2350935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E47CB3-915C-96A6-0E61-42F36E410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871311"/>
              </p:ext>
            </p:extLst>
          </p:nvPr>
        </p:nvGraphicFramePr>
        <p:xfrm>
          <a:off x="1876065" y="42588973"/>
          <a:ext cx="8493930" cy="488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729EC14-D2A5-3CA4-24E2-7D0D329F4950}"/>
              </a:ext>
            </a:extLst>
          </p:cNvPr>
          <p:cNvSpPr txBox="1"/>
          <p:nvPr/>
        </p:nvSpPr>
        <p:spPr>
          <a:xfrm>
            <a:off x="1070405" y="41799681"/>
            <a:ext cx="1653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Fig 2. Method Mix </a:t>
            </a:r>
            <a:r>
              <a:rPr lang="en-US" sz="3200" baseline="0" dirty="0">
                <a:latin typeface="Poppins" panose="00000500000000000000" pitchFamily="2" charset="0"/>
                <a:cs typeface="Poppins" panose="00000500000000000000" pitchFamily="2" charset="0"/>
              </a:rPr>
              <a:t> (n=1612)</a:t>
            </a:r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8" name="Picture 27" descr="A person and a baby sitting on a bench&#10;&#10;AI-generated content may be incorrect.">
            <a:extLst>
              <a:ext uri="{FF2B5EF4-FFF2-40B4-BE49-F238E27FC236}">
                <a16:creationId xmlns:a16="http://schemas.microsoft.com/office/drawing/2014/main" id="{260010CB-A760-C054-19F9-961A6ECC5A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b="39823"/>
          <a:stretch>
            <a:fillRect/>
          </a:stretch>
        </p:blipFill>
        <p:spPr>
          <a:xfrm>
            <a:off x="17186979" y="42294514"/>
            <a:ext cx="12675900" cy="54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07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S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8616"/>
      </a:accent1>
      <a:accent2>
        <a:srgbClr val="BFD730"/>
      </a:accent2>
      <a:accent3>
        <a:srgbClr val="FFFFFF"/>
      </a:accent3>
      <a:accent4>
        <a:srgbClr val="00B5E1"/>
      </a:accent4>
      <a:accent5>
        <a:srgbClr val="BFBFBF"/>
      </a:accent5>
      <a:accent6>
        <a:srgbClr val="BFBFBF"/>
      </a:accent6>
      <a:hlink>
        <a:srgbClr val="EE8616"/>
      </a:hlink>
      <a:folHlink>
        <a:srgbClr val="BFBFB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ster Template Better A360 (002)  -  Read-Only" id="{B424F0B3-3694-4734-AB32-0C5E6E31C7FA}" vid="{602B4D82-D1EF-4442-A0EB-DAED5DD6F5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ster Template Better A360 (002)  -  Read-Only" id="{B424F0B3-3694-4734-AB32-0C5E6E31C7FA}" vid="{DF342BD6-8940-4EC2-B628-7AE618918EA8}"/>
    </a:ext>
  </a:extLst>
</a:theme>
</file>

<file path=ppt/theme/theme3.xml><?xml version="1.0" encoding="utf-8"?>
<a:theme xmlns:a="http://schemas.openxmlformats.org/drawingml/2006/main" name="PSI">
  <a:themeElements>
    <a:clrScheme name="PSI Bran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6E20"/>
      </a:accent1>
      <a:accent2>
        <a:srgbClr val="FFF35C"/>
      </a:accent2>
      <a:accent3>
        <a:srgbClr val="EE4799"/>
      </a:accent3>
      <a:accent4>
        <a:srgbClr val="00AC68"/>
      </a:accent4>
      <a:accent5>
        <a:srgbClr val="8EC8C8"/>
      </a:accent5>
      <a:accent6>
        <a:srgbClr val="70517F"/>
      </a:accent6>
      <a:hlink>
        <a:srgbClr val="0563C1"/>
      </a:hlink>
      <a:folHlink>
        <a:srgbClr val="C04F8D"/>
      </a:folHlink>
    </a:clrScheme>
    <a:fontScheme name="A360">
      <a:majorFont>
        <a:latin typeface="Poppins Bold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 Template Better A360 (002)  -  Read-Only" id="{B424F0B3-3694-4734-AB32-0C5E6E31C7FA}" vid="{DF4EC7F5-5DF9-4061-8132-1B60E066C8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c809d59-d92c-4eeb-8e61-f697f9bbde70">
      <UserInfo>
        <DisplayName>Jennifer Marcy</DisplayName>
        <AccountId>127</AccountId>
        <AccountType/>
      </UserInfo>
    </SharedWithUsers>
    <TaxCatchAll xmlns="2b04e3bf-eb77-48e0-9993-e01b67b1c33a" xsi:nil="true"/>
    <lcf76f155ced4ddcb4097134ff3c332f xmlns="a61ac17d-acd7-4541-bae9-b373390ade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08CC696184A4EAF1EC7095BAD2AA1" ma:contentTypeVersion="19" ma:contentTypeDescription="Create a new document." ma:contentTypeScope="" ma:versionID="eb4fb4b37a562a645d4f6a47bb27f744">
  <xsd:schema xmlns:xsd="http://www.w3.org/2001/XMLSchema" xmlns:xs="http://www.w3.org/2001/XMLSchema" xmlns:p="http://schemas.microsoft.com/office/2006/metadata/properties" xmlns:ns2="a61ac17d-acd7-4541-bae9-b373390ade19" xmlns:ns3="4c809d59-d92c-4eeb-8e61-f697f9bbde70" xmlns:ns4="2b04e3bf-eb77-48e0-9993-e01b67b1c33a" targetNamespace="http://schemas.microsoft.com/office/2006/metadata/properties" ma:root="true" ma:fieldsID="8708d1caa17926d54e1cc9b1a9e76172" ns2:_="" ns3:_="" ns4:_="">
    <xsd:import namespace="a61ac17d-acd7-4541-bae9-b373390ade19"/>
    <xsd:import namespace="4c809d59-d92c-4eeb-8e61-f697f9bbde70"/>
    <xsd:import namespace="2b04e3bf-eb77-48e0-9993-e01b67b1c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c17d-acd7-4541-bae9-b373390ad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e66e25-6253-4f8b-9755-5684a1ad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09d59-d92c-4eeb-8e61-f697f9bbd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e3bf-eb77-48e0-9993-e01b67b1c3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aa3cf98-e111-4e77-b6fe-f4731449b4e9}" ma:internalName="TaxCatchAll" ma:showField="CatchAllData" ma:web="4c809d59-d92c-4eeb-8e61-f697f9bbd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31443-375B-4B79-8BCC-E4470550FF7B}">
  <ds:schemaRefs>
    <ds:schemaRef ds:uri="http://schemas.openxmlformats.org/package/2006/metadata/core-properties"/>
    <ds:schemaRef ds:uri="2b04e3bf-eb77-48e0-9993-e01b67b1c33a"/>
    <ds:schemaRef ds:uri="http://www.w3.org/XML/1998/namespace"/>
    <ds:schemaRef ds:uri="http://purl.org/dc/terms/"/>
    <ds:schemaRef ds:uri="http://purl.org/dc/dcmitype/"/>
    <ds:schemaRef ds:uri="4c809d59-d92c-4eeb-8e61-f697f9bbde70"/>
    <ds:schemaRef ds:uri="http://schemas.microsoft.com/office/2006/documentManagement/types"/>
    <ds:schemaRef ds:uri="a61ac17d-acd7-4541-bae9-b373390ade19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ACCC763-F7A7-4366-86C7-13002A40C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5092-28BE-4057-B41C-9A7AD271F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ac17d-acd7-4541-bae9-b373390ade19"/>
    <ds:schemaRef ds:uri="4c809d59-d92c-4eeb-8e61-f697f9bbde70"/>
    <ds:schemaRef ds:uri="2b04e3bf-eb77-48e0-9993-e01b67b1c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Template Better A360 _Seyoum</Template>
  <TotalTime>2656</TotalTime>
  <Words>494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Aptos</vt:lpstr>
      <vt:lpstr>Arial</vt:lpstr>
      <vt:lpstr>Arial Narrow</vt:lpstr>
      <vt:lpstr>Calibri</vt:lpstr>
      <vt:lpstr>Montserrat-Regular</vt:lpstr>
      <vt:lpstr>Poppins</vt:lpstr>
      <vt:lpstr>Poppins Black</vt:lpstr>
      <vt:lpstr>Poppins Bold</vt:lpstr>
      <vt:lpstr>Poppins Light</vt:lpstr>
      <vt:lpstr>Poppins SemiBold</vt:lpstr>
      <vt:lpstr>Roboto Light</vt:lpstr>
      <vt:lpstr>Roboto Thin</vt:lpstr>
      <vt:lpstr>Symbol</vt:lpstr>
      <vt:lpstr>Wingdings</vt:lpstr>
      <vt:lpstr>Theme1</vt:lpstr>
      <vt:lpstr>Custom Design</vt:lpstr>
      <vt:lpstr>PSI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Seyoum Atlie</dc:creator>
  <cp:lastModifiedBy>Mary Phillips</cp:lastModifiedBy>
  <cp:revision>5</cp:revision>
  <dcterms:created xsi:type="dcterms:W3CDTF">2025-10-08T11:19:39Z</dcterms:created>
  <dcterms:modified xsi:type="dcterms:W3CDTF">2025-10-22T13:47:45Z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0x0101007DE08CC696184A4EAF1EC7095BAD2AA1</vt:lpwstr>
  </property>
  <property fmtid="{D5CDD505-2E9C-101B-9397-08002B2CF9AE}" pid="3" name="Country">
    <vt:lpwstr/>
  </property>
  <property fmtid="{D5CDD505-2E9C-101B-9397-08002B2CF9AE}" pid="4" name="DocType">
    <vt:lpwstr/>
  </property>
  <property fmtid="{D5CDD505-2E9C-101B-9397-08002B2CF9AE}" pid="5" name="MediaServiceImageTags">
    <vt:lpwstr/>
  </property>
</Properties>
</file>