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680" r:id="rId6"/>
  </p:sldMasterIdLst>
  <p:notesMasterIdLst>
    <p:notesMasterId r:id="rId8"/>
  </p:notesMasterIdLst>
  <p:sldIdLst>
    <p:sldId id="256" r:id="rId7"/>
  </p:sldIdLst>
  <p:sldSz cx="32004000" cy="51206400"/>
  <p:notesSz cx="6858000" cy="9144000"/>
  <p:defaultTextStyle>
    <a:defPPr>
      <a:defRPr lang="en-US"/>
    </a:defPPr>
    <a:lvl1pPr marL="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77425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5485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132275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50970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887125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26455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641976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9019402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44" userDrawn="1">
          <p15:clr>
            <a:srgbClr val="A4A3A4"/>
          </p15:clr>
        </p15:guide>
        <p15:guide id="2" pos="9792" userDrawn="1">
          <p15:clr>
            <a:srgbClr val="A4A3A4"/>
          </p15:clr>
        </p15:guide>
        <p15:guide id="3" pos="10368" userDrawn="1">
          <p15:clr>
            <a:srgbClr val="A4A3A4"/>
          </p15:clr>
        </p15:guide>
        <p15:guide id="4" pos="744" userDrawn="1">
          <p15:clr>
            <a:srgbClr val="A4A3A4"/>
          </p15:clr>
        </p15:guide>
        <p15:guide id="5" pos="19392" userDrawn="1">
          <p15:clr>
            <a:srgbClr val="A4A3A4"/>
          </p15:clr>
        </p15:guide>
        <p15:guide id="6" orient="horz" pos="2529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B65D19-8052-DBCA-EA2F-E2E262251DA7}" name="Mary Phillips" initials="MP" userId="S::mphillips@psi.org::500c504a-a920-4633-a650-cfe276891810" providerId="AD"/>
  <p188:author id="{22D9FC61-C227-7728-744E-89CF3F7D857B}" name="Meghan Cutherell" initials="MC" userId="S::mcutherell@psi.org::96095c98-60c8-48e5-abc8-f8beb36d5ad0" providerId="AD"/>
  <p188:author id="{77A3C2A4-1E61-55D6-DD9E-933406A250CF}" name="Alexis Coppola" initials="AC" userId="S::acoppola@psi.org::ac3b9388-de5f-4f5c-9563-8fb0e093dd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69"/>
    <a:srgbClr val="ED4799"/>
    <a:srgbClr val="FAF162"/>
    <a:srgbClr val="8FC9C8"/>
    <a:srgbClr val="EE8616"/>
    <a:srgbClr val="EA6B24"/>
    <a:srgbClr val="CF5063"/>
    <a:srgbClr val="65962B"/>
    <a:srgbClr val="807F83"/>
    <a:srgbClr val="FBC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E19DBE-148F-46C5-83E8-104E56F1C208}" v="1" dt="2025-10-28T18:44:39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7" autoAdjust="0"/>
    <p:restoredTop sz="98808" autoAdjust="0"/>
  </p:normalViewPr>
  <p:slideViewPr>
    <p:cSldViewPr snapToGrid="0" snapToObjects="1">
      <p:cViewPr>
        <p:scale>
          <a:sx n="84" d="100"/>
          <a:sy n="84" d="100"/>
        </p:scale>
        <p:origin x="-6486" y="-14910"/>
      </p:cViewPr>
      <p:guideLst>
        <p:guide orient="horz" pos="6744"/>
        <p:guide pos="9792"/>
        <p:guide pos="10368"/>
        <p:guide pos="744"/>
        <p:guide pos="19392"/>
        <p:guide orient="horz" pos="25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9F3D6-9CDA-495E-90FF-4D33FA8F8AC4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7438" y="685800"/>
            <a:ext cx="214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E297-480B-4DE8-9D4A-F9EB9C03A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3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E297-480B-4DE8-9D4A-F9EB9C03A1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8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9"/>
          <p:cNvSpPr txBox="1">
            <a:spLocks/>
          </p:cNvSpPr>
          <p:nvPr/>
        </p:nvSpPr>
        <p:spPr bwMode="auto">
          <a:xfrm>
            <a:off x="7734300" y="13086080"/>
            <a:ext cx="22136100" cy="14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br>
              <a:rPr lang="en-US" sz="175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17500" kern="0">
              <a:solidFill>
                <a:schemeClr val="bg1">
                  <a:lumMod val="65000"/>
                </a:schemeClr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76" name="Rectangle 2"/>
          <p:cNvSpPr>
            <a:spLocks noGrp="1" noChangeArrowheads="1"/>
          </p:cNvSpPr>
          <p:nvPr>
            <p:ph type="ctrTitle" idx="4294967295" hasCustomPrompt="1"/>
          </p:nvPr>
        </p:nvSpPr>
        <p:spPr>
          <a:xfrm>
            <a:off x="4800600" y="8534400"/>
            <a:ext cx="24003000" cy="26741120"/>
          </a:xfrm>
        </p:spPr>
        <p:txBody>
          <a:bodyPr/>
          <a:lstStyle>
            <a:lvl1pPr>
              <a:defRPr sz="18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9955" y="43809920"/>
            <a:ext cx="386714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0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142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35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707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460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76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5907177"/>
            <a:ext cx="27203400" cy="10976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9016960"/>
            <a:ext cx="2240280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7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54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32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50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8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264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6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01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47460750"/>
            <a:ext cx="7467600" cy="2726267"/>
          </a:xfrm>
          <a:prstGeom prst="rect">
            <a:avLst/>
          </a:prstGeom>
        </p:spPr>
        <p:txBody>
          <a:bodyPr/>
          <a:lstStyle/>
          <a:p>
            <a:fld id="{309CB31B-396E-4231-BEDD-8B2D971A90D5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51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06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B40260D-D33A-614A-9201-6EDB08C65BEA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9994777" y="8446110"/>
            <a:ext cx="12001500" cy="34137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F6C12-0E53-6F47-850F-76D3A9634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189004" y="45527298"/>
            <a:ext cx="8534400" cy="3000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C9952A-947D-BB4E-8AE4-49A0F4EC1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9801" y="42672000"/>
            <a:ext cx="3000375" cy="85344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13FFED0-FB6F-4B4D-BBCC-5AF4D47299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9390" y="29301440"/>
            <a:ext cx="14222611" cy="1437509"/>
          </a:xfrm>
        </p:spPr>
        <p:txBody>
          <a:bodyPr>
            <a:spAutoFit/>
          </a:bodyPr>
          <a:lstStyle>
            <a:lvl1pPr>
              <a:defRPr sz="9450" b="1" i="0" cap="all" baseline="0">
                <a:latin typeface="+mj-lt"/>
              </a:defRPr>
            </a:lvl1pPr>
          </a:lstStyle>
          <a:p>
            <a:pPr lvl="0"/>
            <a:r>
              <a:rPr lang="en-US" dirty="0"/>
              <a:t>This is the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86F82A-8D32-E940-ABA2-C0428802D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9390" y="33568642"/>
            <a:ext cx="14222611" cy="1437509"/>
          </a:xfrm>
        </p:spPr>
        <p:txBody>
          <a:bodyPr>
            <a:spAutoFit/>
          </a:bodyPr>
          <a:lstStyle>
            <a:lvl1pPr>
              <a:defRPr sz="9450" cap="all" baseline="0"/>
            </a:lvl1pPr>
          </a:lstStyle>
          <a:p>
            <a:pPr lvl="0"/>
            <a:r>
              <a:rPr lang="en-US" dirty="0"/>
              <a:t>This is the subtitle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14704FB-70B3-A641-A805-4379AD14AB19}"/>
              </a:ext>
            </a:extLst>
          </p:cNvPr>
          <p:cNvSpPr>
            <a:spLocks noChangeAspect="1"/>
          </p:cNvSpPr>
          <p:nvPr/>
        </p:nvSpPr>
        <p:spPr>
          <a:xfrm flipV="1">
            <a:off x="19999875" y="8446110"/>
            <a:ext cx="11996402" cy="34137600"/>
          </a:xfrm>
          <a:custGeom>
            <a:avLst/>
            <a:gdLst>
              <a:gd name="connsiteX0" fmla="*/ 0 w 12212728"/>
              <a:gd name="connsiteY0" fmla="*/ 0 h 10471338"/>
              <a:gd name="connsiteX1" fmla="*/ 12212728 w 12212728"/>
              <a:gd name="connsiteY1" fmla="*/ 0 h 10471338"/>
              <a:gd name="connsiteX2" fmla="*/ 12212728 w 12212728"/>
              <a:gd name="connsiteY2" fmla="*/ 10471338 h 10471338"/>
              <a:gd name="connsiteX3" fmla="*/ 0 w 12212728"/>
              <a:gd name="connsiteY3" fmla="*/ 10471338 h 10471338"/>
              <a:gd name="connsiteX4" fmla="*/ 0 w 12212728"/>
              <a:gd name="connsiteY4" fmla="*/ 0 h 10471338"/>
              <a:gd name="connsiteX0" fmla="*/ 0 w 12212728"/>
              <a:gd name="connsiteY0" fmla="*/ 0 h 10471338"/>
              <a:gd name="connsiteX1" fmla="*/ 12212728 w 12212728"/>
              <a:gd name="connsiteY1" fmla="*/ 0 h 10471338"/>
              <a:gd name="connsiteX2" fmla="*/ 12212728 w 12212728"/>
              <a:gd name="connsiteY2" fmla="*/ 10471338 h 10471338"/>
              <a:gd name="connsiteX3" fmla="*/ 5569527 w 12212728"/>
              <a:gd name="connsiteY3" fmla="*/ 4777120 h 10471338"/>
              <a:gd name="connsiteX4" fmla="*/ 0 w 12212728"/>
              <a:gd name="connsiteY4" fmla="*/ 0 h 1047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2728" h="10471338">
                <a:moveTo>
                  <a:pt x="0" y="0"/>
                </a:moveTo>
                <a:lnTo>
                  <a:pt x="12212728" y="0"/>
                </a:lnTo>
                <a:lnTo>
                  <a:pt x="12212728" y="10471338"/>
                </a:lnTo>
                <a:lnTo>
                  <a:pt x="5569527" y="4777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206" b="1" i="1" dirty="0">
                <a:solidFill>
                  <a:schemeClr val="accent4"/>
                </a:solidFill>
                <a:latin typeface="Poppins Black" pitchFamily="2" charset="77"/>
              </a:rPr>
              <a:t> </a:t>
            </a:r>
            <a:endParaRPr lang="ru-RU" sz="12206" dirty="0">
              <a:solidFill>
                <a:schemeClr val="accent4"/>
              </a:solidFill>
              <a:latin typeface="Roboto Light" panose="02000000000000000000" pitchFamily="2" charset="0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6B03AC6E-66E6-0F4E-A578-E4351537A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909" y="42671996"/>
            <a:ext cx="3000375" cy="85344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3842AB3C-10B9-DE4A-B0B0-5CF011A919AD}"/>
              </a:ext>
            </a:extLst>
          </p:cNvPr>
          <p:cNvSpPr/>
          <p:nvPr/>
        </p:nvSpPr>
        <p:spPr>
          <a:xfrm rot="16200000">
            <a:off x="26254680" y="45527298"/>
            <a:ext cx="8534400" cy="300037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06"/>
          </a:p>
        </p:txBody>
      </p:sp>
    </p:spTree>
    <p:extLst>
      <p:ext uri="{BB962C8B-B14F-4D97-AF65-F5344CB8AC3E}">
        <p14:creationId xmlns:p14="http://schemas.microsoft.com/office/powerpoint/2010/main" val="293452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9"/>
          <p:cNvSpPr txBox="1">
            <a:spLocks/>
          </p:cNvSpPr>
          <p:nvPr/>
        </p:nvSpPr>
        <p:spPr bwMode="auto">
          <a:xfrm>
            <a:off x="7734300" y="13086080"/>
            <a:ext cx="22136100" cy="14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br>
              <a:rPr lang="en-US" sz="175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17500" kern="0">
              <a:solidFill>
                <a:schemeClr val="bg1">
                  <a:lumMod val="65000"/>
                </a:schemeClr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76" name="Rectangle 2"/>
          <p:cNvSpPr>
            <a:spLocks noGrp="1" noChangeArrowheads="1"/>
          </p:cNvSpPr>
          <p:nvPr>
            <p:ph type="ctrTitle" idx="4294967295" hasCustomPrompt="1"/>
          </p:nvPr>
        </p:nvSpPr>
        <p:spPr>
          <a:xfrm>
            <a:off x="4800600" y="31292800"/>
            <a:ext cx="24003000" cy="1137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9955" y="43809920"/>
            <a:ext cx="386714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25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4445" y="5665895"/>
            <a:ext cx="10322122" cy="9696023"/>
          </a:xfrm>
        </p:spPr>
        <p:txBody>
          <a:bodyPr anchor="b">
            <a:noAutofit/>
          </a:bodyPr>
          <a:lstStyle>
            <a:lvl1pPr>
              <a:lnSpc>
                <a:spcPct val="70000"/>
              </a:lnSpc>
              <a:defRPr sz="9450" b="1" i="0" cap="all" baseline="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7530" y="5665897"/>
            <a:ext cx="16202025" cy="36389733"/>
          </a:xfrm>
        </p:spPr>
        <p:txBody>
          <a:bodyPr/>
          <a:lstStyle>
            <a:lvl1pPr>
              <a:defRPr sz="7875" cap="all" baseline="0"/>
            </a:lvl1pPr>
            <a:lvl2pPr>
              <a:buFont typeface="Arial" panose="020B0604020202020204" pitchFamily="34" charset="0"/>
              <a:buChar char="•"/>
              <a:defRPr sz="4200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buFont typeface="Arial" panose="020B0604020202020204" pitchFamily="34" charset="0"/>
              <a:buChar char="•"/>
              <a:defRPr sz="3675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buFont typeface="Arial" panose="020B0604020202020204" pitchFamily="34" charset="0"/>
              <a:buChar char="•"/>
              <a:defRPr sz="3675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buFont typeface="Arial" panose="020B0604020202020204" pitchFamily="34" charset="0"/>
              <a:buChar char="•"/>
              <a:defRPr sz="3675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5250"/>
            </a:lvl6pPr>
            <a:lvl7pPr>
              <a:defRPr sz="5250"/>
            </a:lvl7pPr>
            <a:lvl8pPr>
              <a:defRPr sz="5250"/>
            </a:lvl8pPr>
            <a:lvl9pPr>
              <a:defRPr sz="5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04445" y="16642080"/>
            <a:ext cx="10322122" cy="5689600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9450" b="1" i="0" cap="all" baseline="0">
                <a:latin typeface="Poppins Light" pitchFamily="2" charset="77"/>
                <a:cs typeface="Poppins Light" pitchFamily="2" charset="77"/>
              </a:defRPr>
            </a:lvl1pPr>
            <a:lvl2pPr marL="1200150" indent="0">
              <a:buNone/>
              <a:defRPr sz="3675"/>
            </a:lvl2pPr>
            <a:lvl3pPr marL="2400300" indent="0">
              <a:buNone/>
              <a:defRPr sz="3150"/>
            </a:lvl3pPr>
            <a:lvl4pPr marL="3600450" indent="0">
              <a:buNone/>
              <a:defRPr sz="2625"/>
            </a:lvl4pPr>
            <a:lvl5pPr marL="4800600" indent="0">
              <a:buNone/>
              <a:defRPr sz="2625"/>
            </a:lvl5pPr>
            <a:lvl6pPr marL="6000750" indent="0">
              <a:buNone/>
              <a:defRPr sz="2625"/>
            </a:lvl6pPr>
            <a:lvl7pPr marL="7200900" indent="0">
              <a:buNone/>
              <a:defRPr sz="2625"/>
            </a:lvl7pPr>
            <a:lvl8pPr marL="8401050" indent="0">
              <a:buNone/>
              <a:defRPr sz="2625"/>
            </a:lvl8pPr>
            <a:lvl9pPr marL="9601200" indent="0">
              <a:buNone/>
              <a:defRPr sz="262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75906-89D1-4A40-B6E6-4598B4008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4443" y="23611840"/>
            <a:ext cx="10597158" cy="19344640"/>
          </a:xfrm>
        </p:spPr>
        <p:txBody>
          <a:bodyPr/>
          <a:lstStyle>
            <a:lvl1pPr>
              <a:lnSpc>
                <a:spcPct val="100000"/>
              </a:lnSpc>
              <a:spcBef>
                <a:spcPts val="263"/>
              </a:spcBef>
              <a:defRPr sz="4200" cap="none" baseline="0">
                <a:latin typeface="+mn-lt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131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E3A9736-47F5-B046-93E7-10647D3B40C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904657" y="13237028"/>
            <a:ext cx="24950773" cy="3145263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9F79E3-3087-034F-A38F-2410E1FDB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4657" y="5172132"/>
            <a:ext cx="14554618" cy="7161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9450" b="1" i="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BC0A5C-C352-844F-AC06-F7EBEC6473F1}"/>
              </a:ext>
            </a:extLst>
          </p:cNvPr>
          <p:cNvGrpSpPr/>
          <p:nvPr/>
        </p:nvGrpSpPr>
        <p:grpSpPr>
          <a:xfrm flipH="1">
            <a:off x="22944264" y="-67051"/>
            <a:ext cx="9059736" cy="8601451"/>
            <a:chOff x="8673288" y="1367432"/>
            <a:chExt cx="6902656" cy="23039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7E1203-B315-3E41-9207-FB5C313F9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H="1">
              <a:off x="8673288" y="1385392"/>
              <a:ext cx="2286000" cy="2286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1369C6-F325-6F4B-9085-E1E489BE1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9944" y="1367432"/>
              <a:ext cx="2286000" cy="2286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13B321-3617-4443-B38B-F0EC3831C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0981616" y="1385392"/>
              <a:ext cx="2286000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689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426AAF-7C33-48E9-9A63-65F00A24A2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03253" y="21435609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AC341CE-60EC-CE4B-828C-851C7620CA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89642" y="21336000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6550C196-8C7D-714F-9C91-1B0061559A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48338" y="21414101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6C2EE50-C51E-C241-BB1F-60D5751DA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702963" y="21336000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ECCCFD9-25E9-C441-9860-489ADED8EE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413" y="8831266"/>
            <a:ext cx="10966410" cy="4029599"/>
          </a:xfrm>
          <a:prstGeom prst="rect">
            <a:avLst/>
          </a:prstGeom>
        </p:spPr>
        <p:txBody>
          <a:bodyPr anchor="b" anchorCtr="0"/>
          <a:lstStyle>
            <a:lvl1pPr>
              <a:defRPr b="1" i="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EFC83A-A1AB-9D46-8CAE-C68A1E2B6459}"/>
              </a:ext>
            </a:extLst>
          </p:cNvPr>
          <p:cNvGrpSpPr/>
          <p:nvPr/>
        </p:nvGrpSpPr>
        <p:grpSpPr>
          <a:xfrm>
            <a:off x="23002875" y="0"/>
            <a:ext cx="9001125" cy="17100869"/>
            <a:chOff x="17526000" y="0"/>
            <a:chExt cx="6858000" cy="45805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1F47C1-246C-044A-A1C8-0773F4C09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0" y="2294590"/>
              <a:ext cx="2286000" cy="2286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675732-B6CA-F344-95BD-2F5DF636D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8629" y="0"/>
              <a:ext cx="2286000" cy="2286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E29A6E-59E1-AC43-9AD6-2F05E1268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26000" y="8592"/>
              <a:ext cx="2286000" cy="228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A8D84F-327C-5F44-9B64-15E9EE7D1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84628" y="8592"/>
              <a:ext cx="2286000" cy="2285998"/>
            </a:xfrm>
            <a:prstGeom prst="rect">
              <a:avLst/>
            </a:prstGeom>
          </p:spPr>
        </p:pic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97CB9-A7DC-9D43-A5B1-FFD61CCC66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00275" y="12860869"/>
            <a:ext cx="10966410" cy="4029599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164194B-EDEB-BE49-9FDC-04FE920609C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935018" y="40205284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F1943AF-64A5-DD4D-AAF9-ECCCCEDFB08A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35018" y="37853110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F933714-DE33-AE46-A842-97E6F31E9050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935018" y="35414764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 Last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61C7491-71FD-B74E-ABAB-85C136A2CFDF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575912" y="40105675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010AF7C-878F-E048-BFB7-8D88ABEF94BC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575912" y="37753501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97FE4DD-47EF-1F41-B7C4-56AB1759B005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575912" y="35315155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 Last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4FBE8D7-ABAA-E141-9D27-702D50FCE50A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15834608" y="40069985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A5D22DA-C5E8-6942-8C6E-B209AC907AD3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5834608" y="37717810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8017380-5F59-DA4B-AE1A-172AB9904EC2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5834608" y="35279464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 Last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6BB7B61-444F-0A41-B385-B034069C027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3089233" y="39991883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0D095F9E-91C3-F848-BF9F-DA1B7100A23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3089233" y="37639709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AF6F783-A7F9-CE42-A7E7-B994B1F36CC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23089233" y="35201363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 Last</a:t>
            </a:r>
          </a:p>
        </p:txBody>
      </p:sp>
    </p:spTree>
    <p:extLst>
      <p:ext uri="{BB962C8B-B14F-4D97-AF65-F5344CB8AC3E}">
        <p14:creationId xmlns:p14="http://schemas.microsoft.com/office/powerpoint/2010/main" val="2126852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F819C-9297-8F4D-A917-6DFD26C9F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6076" y="5614369"/>
            <a:ext cx="13815925" cy="6989577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pc="0" normalizeH="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254F-FE64-3C48-AEE6-4DA4FD2EF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86076" y="12829925"/>
            <a:ext cx="19864597" cy="16129792"/>
          </a:xfrm>
        </p:spPr>
        <p:txBody>
          <a:bodyPr/>
          <a:lstStyle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ACA4C-5907-9A47-911C-FC6F07605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26003250" y="0"/>
            <a:ext cx="6000750" cy="170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6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7CCF-3D83-984A-93E3-1DEAEE324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17279" y="8575183"/>
            <a:ext cx="13387088" cy="593329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FE79233-B16A-BE48-90D9-55B486C0FF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8575183"/>
            <a:ext cx="12001500" cy="3414352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1992CF-7214-CB48-86F3-27EB768074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7279" y="14833524"/>
            <a:ext cx="13387089" cy="674031"/>
          </a:xfrm>
        </p:spPr>
        <p:txBody>
          <a:bodyPr>
            <a:spAutoFit/>
          </a:bodyPr>
          <a:lstStyle>
            <a:lvl1pPr>
              <a:defRPr sz="4200" cap="none" baseline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227FB-BE9D-4A43-8581-3EFD69D77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83"/>
            <a:ext cx="3000375" cy="853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20278E-3F60-9947-9FE0-3F6A6D3A1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40783"/>
            <a:ext cx="3000375" cy="853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60C8F-F0B6-6D42-95D6-6D8030716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-46711"/>
            <a:ext cx="3000375" cy="8534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45309-756C-C340-B826-6DBF1E406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34799" y="23769163"/>
            <a:ext cx="9469568" cy="601318"/>
          </a:xfrm>
        </p:spPr>
        <p:txBody>
          <a:bodyPr wrap="square">
            <a:spAutoFit/>
          </a:bodyPr>
          <a:lstStyle>
            <a:lvl1pPr>
              <a:defRPr sz="3675" cap="none" baseline="0">
                <a:latin typeface="+mn-lt"/>
              </a:defRPr>
            </a:lvl1pPr>
            <a:lvl2pPr>
              <a:defRPr sz="3675" baseline="0">
                <a:latin typeface="+mn-lt"/>
              </a:defRPr>
            </a:lvl2pPr>
            <a:lvl3pPr>
              <a:defRPr sz="3675" baseline="0">
                <a:latin typeface="+mn-lt"/>
              </a:defRPr>
            </a:lvl3pPr>
            <a:lvl4pPr>
              <a:defRPr sz="3675" baseline="0">
                <a:latin typeface="+mn-lt"/>
              </a:defRPr>
            </a:lvl4pPr>
            <a:lvl5pPr>
              <a:defRPr sz="3675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7AF0CB1-33C8-1E47-A77E-D17D6D0821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80258" y="31346680"/>
            <a:ext cx="9469568" cy="601318"/>
          </a:xfrm>
        </p:spPr>
        <p:txBody>
          <a:bodyPr wrap="square">
            <a:spAutoFit/>
          </a:bodyPr>
          <a:lstStyle>
            <a:lvl1pPr>
              <a:defRPr sz="3675" cap="none" baseline="0">
                <a:latin typeface="+mn-lt"/>
              </a:defRPr>
            </a:lvl1pPr>
            <a:lvl2pPr>
              <a:defRPr sz="3675" baseline="0">
                <a:latin typeface="+mn-lt"/>
              </a:defRPr>
            </a:lvl2pPr>
            <a:lvl3pPr>
              <a:defRPr sz="3675" baseline="0">
                <a:latin typeface="+mn-lt"/>
              </a:defRPr>
            </a:lvl3pPr>
            <a:lvl4pPr>
              <a:defRPr sz="3675" baseline="0">
                <a:latin typeface="+mn-lt"/>
              </a:defRPr>
            </a:lvl4pPr>
            <a:lvl5pPr>
              <a:defRPr sz="3675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3649FDF-AD8E-E34F-865C-543971BDF8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80258" y="38924196"/>
            <a:ext cx="9469568" cy="601318"/>
          </a:xfrm>
        </p:spPr>
        <p:txBody>
          <a:bodyPr wrap="square">
            <a:spAutoFit/>
          </a:bodyPr>
          <a:lstStyle>
            <a:lvl1pPr>
              <a:defRPr sz="3675" cap="none" baseline="0">
                <a:latin typeface="+mn-lt"/>
              </a:defRPr>
            </a:lvl1pPr>
            <a:lvl2pPr>
              <a:defRPr sz="3675" baseline="0">
                <a:latin typeface="+mn-lt"/>
              </a:defRPr>
            </a:lvl2pPr>
            <a:lvl3pPr>
              <a:defRPr sz="3675" baseline="0">
                <a:latin typeface="+mn-lt"/>
              </a:defRPr>
            </a:lvl3pPr>
            <a:lvl4pPr>
              <a:defRPr sz="3675" baseline="0">
                <a:latin typeface="+mn-lt"/>
              </a:defRPr>
            </a:lvl4pPr>
            <a:lvl5pPr>
              <a:defRPr sz="3675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3E0DB1D-6486-F941-A7F9-7A5A2DF9F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017281" y="23769163"/>
            <a:ext cx="3884958" cy="3540917"/>
          </a:xfrm>
        </p:spPr>
        <p:txBody>
          <a:bodyPr/>
          <a:lstStyle>
            <a:lvl1pPr>
              <a:defRPr sz="9450" b="1" i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A118A83-7AF3-1240-944E-F6611338E5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017281" y="31346680"/>
            <a:ext cx="3884958" cy="3540917"/>
          </a:xfrm>
        </p:spPr>
        <p:txBody>
          <a:bodyPr/>
          <a:lstStyle>
            <a:lvl1pPr>
              <a:defRPr sz="9450" b="1" i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EDAD647F-1D52-0046-AB4C-87E19147F2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017280" y="38924196"/>
            <a:ext cx="3884958" cy="3794515"/>
          </a:xfrm>
        </p:spPr>
        <p:txBody>
          <a:bodyPr/>
          <a:lstStyle>
            <a:lvl1pPr>
              <a:defRPr sz="9450" b="1" i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53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5632" y="7631228"/>
            <a:ext cx="13201650" cy="119481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9450" b="1" i="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276" y="8379228"/>
            <a:ext cx="12001500" cy="34137600"/>
          </a:xfrm>
        </p:spPr>
        <p:txBody>
          <a:bodyPr anchor="t">
            <a:normAutofit/>
          </a:bodyPr>
          <a:lstStyle>
            <a:lvl1pPr marL="0" indent="0">
              <a:buNone/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7350"/>
            </a:lvl2pPr>
            <a:lvl3pPr marL="2400300" indent="0">
              <a:buNone/>
              <a:defRPr sz="6300"/>
            </a:lvl3pPr>
            <a:lvl4pPr marL="3600450" indent="0">
              <a:buNone/>
              <a:defRPr sz="5250"/>
            </a:lvl4pPr>
            <a:lvl5pPr marL="4800600" indent="0">
              <a:buNone/>
              <a:defRPr sz="5250"/>
            </a:lvl5pPr>
            <a:lvl6pPr marL="6000750" indent="0">
              <a:buNone/>
              <a:defRPr sz="5250"/>
            </a:lvl6pPr>
            <a:lvl7pPr marL="7200900" indent="0">
              <a:buNone/>
              <a:defRPr sz="5250"/>
            </a:lvl7pPr>
            <a:lvl8pPr marL="8401050" indent="0">
              <a:buNone/>
              <a:defRPr sz="5250"/>
            </a:lvl8pPr>
            <a:lvl9pPr marL="9601200" indent="0">
              <a:buNone/>
              <a:defRPr sz="5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A31E52-8983-D940-A62D-E17AEFFD9A0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965632" y="20482560"/>
            <a:ext cx="13201650" cy="746743"/>
          </a:xfrm>
        </p:spPr>
        <p:txBody>
          <a:bodyPr wrap="square">
            <a:spAutoFit/>
          </a:bodyPr>
          <a:lstStyle>
            <a:lvl1pPr marL="0" indent="0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82E6-0B7E-4B42-92C5-B35516C76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0"/>
            <a:ext cx="3000375" cy="853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E659B-09AF-F54F-98AD-364A364A4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 rot="10800000" flipH="1">
            <a:off x="3027651" y="42672000"/>
            <a:ext cx="6000750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05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3A18-B08C-524B-BDE8-93E42488B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4844" y="3600543"/>
            <a:ext cx="14727269" cy="8160835"/>
          </a:xfrm>
          <a:prstGeom prst="rect">
            <a:avLst/>
          </a:prstGeom>
        </p:spPr>
        <p:txBody>
          <a:bodyPr wrap="square" bIns="0" anchor="b" anchorCtr="0"/>
          <a:lstStyle>
            <a:lvl1pPr>
              <a:defRPr b="1" i="0" cap="all" baseline="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DB38BA48-2389-D340-BDD4-64537564AD5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174844" y="12474155"/>
            <a:ext cx="22994675" cy="31051287"/>
          </a:xfrm>
        </p:spPr>
        <p:txBody>
          <a:bodyPr/>
          <a:lstStyle>
            <a:lvl1pPr>
              <a:defRPr sz="7875" b="0" i="0" cap="all" baseline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6118E-BA88-1A42-BFCE-13D895F73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1767" y="0"/>
            <a:ext cx="6000750" cy="170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15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8FFFF6-79EB-B744-9FE3-A5806E70E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37600"/>
            <a:ext cx="3000375" cy="853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37F325-D65D-B84F-A286-B833351C5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60" y="42672000"/>
            <a:ext cx="3000375" cy="853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66913F-AF03-DF43-9F9D-FB2AD5D93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007" y="42672000"/>
            <a:ext cx="3000375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86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ol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46C6-EC0B-0442-8578-87AC7B16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7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46C6-EC0B-0442-8578-87AC7B16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7875" b="0" i="0" baseline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4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13" hasCustomPrompt="1"/>
          </p:nvPr>
        </p:nvSpPr>
        <p:spPr>
          <a:xfrm>
            <a:off x="2133600" y="22758400"/>
            <a:ext cx="26803350" cy="4930987"/>
          </a:xfrm>
        </p:spPr>
        <p:txBody>
          <a:bodyPr/>
          <a:lstStyle>
            <a:lvl1pPr algn="ctr">
              <a:defRPr sz="21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15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FB90F7-8FFF-A143-8609-EB68CC971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0"/>
            <a:ext cx="3000375" cy="853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701CF-00E5-B841-BD1E-0EBDCF1CE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9" y="34137600"/>
            <a:ext cx="3000375" cy="853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F1C42C-AF61-DF40-84FF-8A5F3BC34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572" y="42672000"/>
            <a:ext cx="3000375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27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5907177"/>
            <a:ext cx="27203400" cy="10976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9016960"/>
            <a:ext cx="2240280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7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54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32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50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8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264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6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01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47460750"/>
            <a:ext cx="7467600" cy="2726267"/>
          </a:xfrm>
          <a:prstGeom prst="rect">
            <a:avLst/>
          </a:prstGeom>
        </p:spPr>
        <p:txBody>
          <a:bodyPr/>
          <a:lstStyle/>
          <a:p>
            <a:fld id="{309CB31B-396E-4231-BEDD-8B2D971A90D5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6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3655040"/>
            <a:ext cx="26225500" cy="3129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866900" y="47792640"/>
            <a:ext cx="6667500" cy="2275840"/>
          </a:xfrm>
        </p:spPr>
        <p:txBody>
          <a:bodyPr/>
          <a:lstStyle>
            <a:lvl1pPr>
              <a:defRPr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8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0" y="13086080"/>
            <a:ext cx="12357100" cy="30723840"/>
          </a:xfrm>
        </p:spPr>
        <p:txBody>
          <a:bodyPr/>
          <a:lstStyle>
            <a:lvl1pPr>
              <a:defRPr sz="9800"/>
            </a:lvl1pPr>
            <a:lvl2pPr>
              <a:defRPr sz="84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0900" y="13086080"/>
            <a:ext cx="12712700" cy="30723840"/>
          </a:xfrm>
        </p:spPr>
        <p:txBody>
          <a:bodyPr/>
          <a:lstStyle>
            <a:lvl1pPr>
              <a:defRPr sz="9800"/>
            </a:lvl1pPr>
            <a:lvl2pPr>
              <a:defRPr sz="84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99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15361920"/>
            <a:ext cx="12534900" cy="3070010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20482556"/>
            <a:ext cx="12540458" cy="25259457"/>
          </a:xfrm>
        </p:spPr>
        <p:txBody>
          <a:bodyPr/>
          <a:lstStyle>
            <a:lvl1pPr>
              <a:defRPr sz="8400"/>
            </a:lvl1pPr>
            <a:lvl2pPr>
              <a:defRPr sz="70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589" y="13655040"/>
            <a:ext cx="12546013" cy="4776890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68700" y="20482560"/>
            <a:ext cx="12534900" cy="25259450"/>
          </a:xfrm>
        </p:spPr>
        <p:txBody>
          <a:bodyPr/>
          <a:lstStyle>
            <a:lvl1pPr>
              <a:defRPr sz="8400"/>
            </a:lvl1pPr>
            <a:lvl2pPr>
              <a:defRPr sz="70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93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419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413440"/>
            <a:ext cx="25603200" cy="3413760"/>
          </a:xfrm>
        </p:spPr>
        <p:txBody>
          <a:bodyPr anchor="b"/>
          <a:lstStyle>
            <a:lvl1pPr algn="l">
              <a:defRPr sz="7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7965436"/>
            <a:ext cx="25603200" cy="27333787"/>
          </a:xfrm>
        </p:spPr>
        <p:txBody>
          <a:bodyPr/>
          <a:lstStyle>
            <a:lvl1pPr marL="0" indent="0">
              <a:buNone/>
              <a:defRPr sz="11200"/>
            </a:lvl1pPr>
            <a:lvl2pPr marL="1600200" indent="0">
              <a:buNone/>
              <a:defRPr sz="9800"/>
            </a:lvl2pPr>
            <a:lvl3pPr marL="3200400" indent="0">
              <a:buNone/>
              <a:defRPr sz="8400"/>
            </a:lvl3pPr>
            <a:lvl4pPr marL="4800600" indent="0">
              <a:buNone/>
              <a:defRPr sz="7000"/>
            </a:lvl4pPr>
            <a:lvl5pPr marL="6400800" indent="0">
              <a:buNone/>
              <a:defRPr sz="7000"/>
            </a:lvl5pPr>
            <a:lvl6pPr marL="8001000" indent="0">
              <a:buNone/>
              <a:defRPr sz="7000"/>
            </a:lvl6pPr>
            <a:lvl7pPr marL="9601200" indent="0">
              <a:buNone/>
              <a:defRPr sz="7000"/>
            </a:lvl7pPr>
            <a:lvl8pPr marL="11201400" indent="0">
              <a:buNone/>
              <a:defRPr sz="7000"/>
            </a:lvl8pPr>
            <a:lvl9pPr marL="12801600" indent="0">
              <a:buNone/>
              <a:defRPr sz="7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0" y="40965120"/>
            <a:ext cx="25603200" cy="4551680"/>
          </a:xfrm>
        </p:spPr>
        <p:txBody>
          <a:bodyPr/>
          <a:lstStyle>
            <a:lvl1pPr marL="0" indent="0">
              <a:buNone/>
              <a:defRPr sz="4900"/>
            </a:lvl1pPr>
            <a:lvl2pPr marL="1600200" indent="0">
              <a:buNone/>
              <a:defRPr sz="4200"/>
            </a:lvl2pPr>
            <a:lvl3pPr marL="3200400" indent="0">
              <a:buNone/>
              <a:defRPr sz="3500"/>
            </a:lvl3pPr>
            <a:lvl4pPr marL="4800600" indent="0">
              <a:buNone/>
              <a:defRPr sz="3150"/>
            </a:lvl4pPr>
            <a:lvl5pPr marL="6400800" indent="0">
              <a:buNone/>
              <a:defRPr sz="3150"/>
            </a:lvl5pPr>
            <a:lvl6pPr marL="8001000" indent="0">
              <a:buNone/>
              <a:defRPr sz="3150"/>
            </a:lvl6pPr>
            <a:lvl7pPr marL="9601200" indent="0">
              <a:buNone/>
              <a:defRPr sz="3150"/>
            </a:lvl7pPr>
            <a:lvl8pPr marL="11201400" indent="0">
              <a:buNone/>
              <a:defRPr sz="3150"/>
            </a:lvl8pPr>
            <a:lvl9pPr marL="12801600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5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00400" y="13655040"/>
            <a:ext cx="12357100" cy="29585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6002000" y="13655040"/>
            <a:ext cx="12801600" cy="13655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090900" y="28448000"/>
            <a:ext cx="12712700" cy="1479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58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7396480"/>
            <a:ext cx="25603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0400" y="14224000"/>
            <a:ext cx="26225500" cy="3072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934700" y="47792640"/>
            <a:ext cx="14135100" cy="22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800" dirty="0">
                <a:latin typeface="Montserrat-Regular"/>
                <a:cs typeface="Montserrat-Regular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47792640"/>
            <a:ext cx="6667500" cy="22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3500" dirty="0" smtClean="0">
                <a:solidFill>
                  <a:schemeClr val="accent1"/>
                </a:solidFill>
                <a:latin typeface="Montserrat-Regular"/>
                <a:cs typeface="Montserrat-Regular"/>
              </a:defRPr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Roboto Thin"/>
          <a:ea typeface="+mj-ea"/>
          <a:cs typeface="Roboto Thi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5pPr>
      <a:lvl6pPr marL="16002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6pPr>
      <a:lvl7pPr marL="32004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7pPr>
      <a:lvl8pPr marL="48006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8pPr>
      <a:lvl9pPr marL="64008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9pPr>
    </p:titleStyle>
    <p:bodyStyle>
      <a:lvl1pPr marL="1200150" indent="-120015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Font typeface="Wingdings" pitchFamily="2" charset="2"/>
        <a:buChar char="§"/>
        <a:defRPr sz="8400">
          <a:solidFill>
            <a:schemeClr val="tx1"/>
          </a:solidFill>
          <a:latin typeface="Roboto Thin"/>
          <a:ea typeface="+mn-ea"/>
          <a:cs typeface="Roboto Thin"/>
        </a:defRPr>
      </a:lvl1pPr>
      <a:lvl2pPr marL="2600325" indent="-1000125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–"/>
        <a:defRPr sz="7000">
          <a:solidFill>
            <a:schemeClr val="tx1"/>
          </a:solidFill>
          <a:latin typeface="Roboto Thin"/>
          <a:cs typeface="Roboto Thin"/>
        </a:defRPr>
      </a:lvl2pPr>
      <a:lvl3pPr marL="4000500" indent="-8001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•"/>
        <a:defRPr sz="7000">
          <a:solidFill>
            <a:schemeClr val="tx1"/>
          </a:solidFill>
          <a:latin typeface="Roboto Thin"/>
          <a:cs typeface="Roboto Thin"/>
        </a:defRPr>
      </a:lvl3pPr>
      <a:lvl4pPr marL="5600700" indent="-8001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–"/>
        <a:defRPr sz="7000">
          <a:solidFill>
            <a:schemeClr val="tx1"/>
          </a:solidFill>
          <a:latin typeface="Roboto Thin"/>
          <a:cs typeface="Roboto Thin"/>
        </a:defRPr>
      </a:lvl4pPr>
      <a:lvl5pPr marL="7200900" indent="-8001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»"/>
        <a:defRPr sz="7000">
          <a:solidFill>
            <a:schemeClr val="tx1"/>
          </a:solidFill>
          <a:latin typeface="Roboto Thin"/>
          <a:cs typeface="Roboto Thin"/>
        </a:defRPr>
      </a:lvl5pPr>
      <a:lvl6pPr marL="88011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6pPr>
      <a:lvl7pPr marL="104013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7pPr>
      <a:lvl8pPr marL="120015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8pPr>
      <a:lvl9pPr marL="136017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7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1600200" rtl="0" eaLnBrk="1" latinLnBrk="0" hangingPunct="1">
        <a:spcBef>
          <a:spcPct val="0"/>
        </a:spcBef>
        <a:buNone/>
        <a:defRPr sz="1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0" indent="-1200150" algn="l" defTabSz="160020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600325" indent="-1000125" algn="l" defTabSz="1600200" rtl="0" eaLnBrk="1" latinLnBrk="0" hangingPunct="1">
        <a:spcBef>
          <a:spcPct val="20000"/>
        </a:spcBef>
        <a:buFont typeface="Arial"/>
        <a:buChar char="–"/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0" indent="-800100" algn="l" defTabSz="1600200" rtl="0" eaLnBrk="1" latinLnBrk="0" hangingPunct="1">
        <a:spcBef>
          <a:spcPct val="20000"/>
        </a:spcBef>
        <a:buFont typeface="Arial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5600700" indent="-800100" algn="l" defTabSz="1600200" rtl="0" eaLnBrk="1" latinLnBrk="0" hangingPunct="1">
        <a:spcBef>
          <a:spcPct val="20000"/>
        </a:spcBef>
        <a:buFont typeface="Arial"/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0" indent="-800100" algn="l" defTabSz="1600200" rtl="0" eaLnBrk="1" latinLnBrk="0" hangingPunct="1">
        <a:spcBef>
          <a:spcPct val="20000"/>
        </a:spcBef>
        <a:buFont typeface="Arial"/>
        <a:buChar char="»"/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011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4013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36017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2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4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75" y="9170739"/>
            <a:ext cx="27603450" cy="446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5" y="13631334"/>
            <a:ext cx="27603450" cy="3248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02825" y="47460750"/>
            <a:ext cx="720090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5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2400300" rtl="0" eaLnBrk="1" latinLnBrk="0" hangingPunct="1">
        <a:lnSpc>
          <a:spcPct val="90000"/>
        </a:lnSpc>
        <a:spcBef>
          <a:spcPct val="0"/>
        </a:spcBef>
        <a:buNone/>
        <a:defRPr sz="9450" b="1" i="0" kern="1200" cap="all" baseline="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2400300" rtl="0" eaLnBrk="1" latinLnBrk="0" hangingPunct="1">
        <a:lnSpc>
          <a:spcPct val="90000"/>
        </a:lnSpc>
        <a:spcBef>
          <a:spcPts val="263"/>
        </a:spcBef>
        <a:spcAft>
          <a:spcPts val="1313"/>
        </a:spcAft>
        <a:buFontTx/>
        <a:buNone/>
        <a:defRPr sz="7875" b="0" i="0" kern="1200" cap="all" baseline="0">
          <a:solidFill>
            <a:schemeClr val="tx1"/>
          </a:solidFill>
          <a:latin typeface="Poppins Light" pitchFamily="2" charset="77"/>
          <a:ea typeface="Roboto Light" panose="02000000000000000000" pitchFamily="2" charset="0"/>
          <a:cs typeface="Poppins Light" pitchFamily="2" charset="77"/>
        </a:defRPr>
      </a:lvl1pPr>
      <a:lvl2pPr marL="18002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200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3150394" indent="-750094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3675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42005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3675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54006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3675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66008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8009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90011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102012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1pPr>
      <a:lvl2pPr marL="12001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48006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0007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2009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84010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96012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emf"/><Relationship Id="rId11" Type="http://schemas.openxmlformats.org/officeDocument/2006/relationships/image" Target="../media/image28.png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BF5E77F-BCE9-10B3-8902-1273633501F3}"/>
              </a:ext>
            </a:extLst>
          </p:cNvPr>
          <p:cNvSpPr/>
          <p:nvPr/>
        </p:nvSpPr>
        <p:spPr>
          <a:xfrm>
            <a:off x="16691327" y="35639975"/>
            <a:ext cx="14356080" cy="123336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Poppins" panose="00000800000000000000" pitchFamily="2" charset="0"/>
                <a:ea typeface="Arial" charset="0"/>
                <a:cs typeface="Poppins" panose="00000800000000000000" pitchFamily="2" charset="0"/>
              </a:rPr>
              <a:t>PROGRAM IMPLICATIONS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Poppins" panose="00000800000000000000" pitchFamily="2" charset="0"/>
                <a:ea typeface="Arial" charset="0"/>
                <a:cs typeface="Poppins" panose="00000800000000000000" pitchFamily="2" charset="0"/>
              </a:rPr>
              <a:t>This analysis demonstrates that adolescent contraceptive programs become more cost-efficient as they scale, particularly when integrated into public systems.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Poppins" panose="00000800000000000000" pitchFamily="2" charset="0"/>
                <a:ea typeface="Arial" charset="0"/>
                <a:cs typeface="Poppins" panose="00000800000000000000" pitchFamily="2" charset="0"/>
              </a:rPr>
              <a:t>Across Northern Nigeria and Ethiopia, cost per new user and contraceptive visit declined substantially over three years, showing that government-led delivery with targeted technical support can maximize reach at lower cost.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Poppins" panose="00000800000000000000" pitchFamily="2" charset="0"/>
                <a:ea typeface="Arial" charset="0"/>
                <a:cs typeface="Poppins" panose="00000800000000000000" pitchFamily="2" charset="0"/>
              </a:rPr>
              <a:t>The dual-method costing approach—combining top-down financial data with bottom-up field inputs—offered a fuller picture of cost trends and key drivers. Leveraging existing government infrastructure (e.g., staff time, facility space) proved critical to efficiency gains.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Poppins" panose="00000800000000000000" pitchFamily="2" charset="0"/>
                <a:ea typeface="Arial" charset="0"/>
                <a:cs typeface="Poppins" panose="00000800000000000000" pitchFamily="2" charset="0"/>
              </a:rPr>
              <a:t>Findings underscore the need for standardized costing frameworks to enable comparability across programs and countries.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Poppins" panose="00000800000000000000" pitchFamily="2" charset="0"/>
                <a:ea typeface="Arial" charset="0"/>
                <a:cs typeface="Poppins" panose="00000800000000000000" pitchFamily="2" charset="0"/>
              </a:rPr>
              <a:t>These results provide actionable insights for policymakers and donors pursuing sustainable AYSRH scale-up, reinforcing the value of routine financial monitoring within implementation systems.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EE4039-02E2-F946-1181-8E47B1D299BE}"/>
              </a:ext>
            </a:extLst>
          </p:cNvPr>
          <p:cNvSpPr/>
          <p:nvPr/>
        </p:nvSpPr>
        <p:spPr>
          <a:xfrm>
            <a:off x="0" y="10706100"/>
            <a:ext cx="32004000" cy="410014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07E271-61C7-408E-6CD6-B76B0610C5CE}"/>
              </a:ext>
            </a:extLst>
          </p:cNvPr>
          <p:cNvSpPr/>
          <p:nvPr/>
        </p:nvSpPr>
        <p:spPr>
          <a:xfrm>
            <a:off x="0" y="0"/>
            <a:ext cx="32004000" cy="10706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0320" y="24041146"/>
            <a:ext cx="14356080" cy="8491941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  <a:spcAft>
                <a:spcPts val="600"/>
              </a:spcAft>
            </a:pPr>
            <a:r>
              <a:rPr lang="en-US" sz="3500" b="1" dirty="0">
                <a:latin typeface="Poppins" pitchFamily="2" charset="77"/>
                <a:ea typeface="Arial" charset="0"/>
                <a:cs typeface="Poppins" pitchFamily="2" charset="77"/>
              </a:rPr>
              <a:t>INTERVENTION DESCRIPTION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 Ethiopia and Northern Nigeria, </a:t>
            </a:r>
            <a:r>
              <a:rPr lang="en-US" sz="3800" b="1" dirty="0">
                <a:solidFill>
                  <a:schemeClr val="accent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PSI and local partners supported Ministries of Health to deliver adolescent contraceptive programming through existing public health infrastructure. 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Efforts emphasized government-led implementation, with technical assistance focused on training, supervision, data use, and service quality. 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accent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intervention aligned with national strategies and budgets, with costs shared between partners and government.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00AC6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costing study captured financial trends across 4,621 health posts in Ethiopia and 1,450 primary health centers in Northern Nigeria</a:t>
            </a:r>
            <a:r>
              <a:rPr lang="en-US" sz="3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where programming emphasized first-time user outreach, client-centered counseling, and youth-friendly service delivery.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031" y="731697"/>
            <a:ext cx="27076320" cy="925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2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Costing Analysis of an Adolescent Contraceptive Uptake Program: Evaluating Financial Efficiency in Ethiopia and Northern Nigeria</a:t>
            </a:r>
            <a:endParaRPr lang="en-US" sz="13200" b="1" dirty="0">
              <a:solidFill>
                <a:schemeClr val="bg1"/>
              </a:solidFill>
              <a:latin typeface="Poppins SemiBold" pitchFamily="2" charset="77"/>
              <a:ea typeface="Roboto" panose="02000000000000000000" pitchFamily="2" charset="0"/>
              <a:cs typeface="Poppins SemiBold" pitchFamily="2" charset="77"/>
            </a:endParaRPr>
          </a:p>
        </p:txBody>
      </p:sp>
      <p:pic>
        <p:nvPicPr>
          <p:cNvPr id="39" name="Picture 3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D7FA08-15D8-12CF-527A-E2F22F5A0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804" y="48995487"/>
            <a:ext cx="2073796" cy="1949935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2854EB7E-72A2-EDB4-CF42-C4DC550BEA78}"/>
              </a:ext>
            </a:extLst>
          </p:cNvPr>
          <p:cNvGrpSpPr/>
          <p:nvPr/>
        </p:nvGrpSpPr>
        <p:grpSpPr>
          <a:xfrm>
            <a:off x="9630644" y="48948867"/>
            <a:ext cx="7470790" cy="1631216"/>
            <a:chOff x="6705278" y="48521912"/>
            <a:chExt cx="7470790" cy="163121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1C3250D-84E4-A6F2-68B7-A2D52E9EE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6107" y="48521912"/>
              <a:ext cx="6669961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u="none" strike="noStrike" cap="none" normalizeH="0" baseline="0" dirty="0">
                  <a:ln>
                    <a:noFill/>
                  </a:ln>
                  <a:effectLst/>
                  <a:latin typeface="Poppins" pitchFamily="2" charset="77"/>
                  <a:cs typeface="Poppins" pitchFamily="2" charset="77"/>
                </a:rPr>
                <a:t>FOLLOW US </a:t>
              </a:r>
              <a:endParaRPr lang="en-US" altLang="en-US" sz="3600" b="1" dirty="0">
                <a:latin typeface="Poppins" pitchFamily="2" charset="77"/>
                <a:cs typeface="Poppins" pitchFamily="2" charset="77"/>
              </a:endParaRPr>
            </a:p>
            <a:p>
              <a:pPr marR="0" lvl="0" indent="0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200" dirty="0">
                  <a:latin typeface="Poppins Light" pitchFamily="2" charset="77"/>
                  <a:cs typeface="Poppins Light" pitchFamily="2" charset="77"/>
                </a:rPr>
                <a:t>POPULATION-SERVICEINTERNATIONAL 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992A849-6023-12BA-FEB3-154A9AD91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6705278" y="48604199"/>
              <a:ext cx="603997" cy="603997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BB1EFA0-3376-6F74-1582-E27174F60742}"/>
              </a:ext>
            </a:extLst>
          </p:cNvPr>
          <p:cNvGrpSpPr/>
          <p:nvPr/>
        </p:nvGrpSpPr>
        <p:grpSpPr>
          <a:xfrm>
            <a:off x="4697524" y="48966781"/>
            <a:ext cx="4230354" cy="1138773"/>
            <a:chOff x="6722530" y="47268356"/>
            <a:chExt cx="4230354" cy="113877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061C684-9BB0-8F37-E80F-DD3A55D66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6107" y="47268356"/>
              <a:ext cx="3446777" cy="1138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u="none" strike="noStrike" cap="none" normalizeH="0" baseline="0" dirty="0">
                  <a:ln>
                    <a:noFill/>
                  </a:ln>
                  <a:effectLst/>
                  <a:latin typeface="Poppins" pitchFamily="2" charset="77"/>
                  <a:cs typeface="Poppins" pitchFamily="2" charset="77"/>
                </a:rPr>
                <a:t>LIKE US </a:t>
              </a:r>
              <a:endParaRPr lang="en-US" altLang="en-US" sz="3600" b="1" dirty="0"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u="none" strike="noStrike" cap="none" normalizeH="0" baseline="0" dirty="0">
                  <a:ln>
                    <a:noFill/>
                  </a:ln>
                  <a:effectLst/>
                  <a:latin typeface="Poppins Light" pitchFamily="2" charset="77"/>
                  <a:cs typeface="Poppins Light" pitchFamily="2" charset="77"/>
                </a:rPr>
                <a:t>PSIHEALTHYLIVES 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0DC7276-DCFF-31D9-C053-4DD7F485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6722530" y="47328709"/>
              <a:ext cx="603997" cy="603997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0496B48-763C-850B-8C93-3A1A1F24D4A3}"/>
              </a:ext>
            </a:extLst>
          </p:cNvPr>
          <p:cNvGrpSpPr/>
          <p:nvPr/>
        </p:nvGrpSpPr>
        <p:grpSpPr>
          <a:xfrm>
            <a:off x="1381900" y="49009446"/>
            <a:ext cx="2827346" cy="1138773"/>
            <a:chOff x="1942666" y="47657181"/>
            <a:chExt cx="2827346" cy="113877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CC445C6-941D-8AB7-AE22-B62FDFEC2BCA}"/>
                </a:ext>
              </a:extLst>
            </p:cNvPr>
            <p:cNvSpPr/>
            <p:nvPr/>
          </p:nvSpPr>
          <p:spPr>
            <a:xfrm>
              <a:off x="2743495" y="47657181"/>
              <a:ext cx="2026517" cy="1138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600" b="1" dirty="0">
                  <a:latin typeface="Poppins" pitchFamily="2" charset="77"/>
                  <a:cs typeface="Poppins" pitchFamily="2" charset="77"/>
                </a:rPr>
                <a:t>VISIT US</a:t>
              </a:r>
            </a:p>
            <a:p>
              <a:r>
                <a:rPr lang="en-US" altLang="en-US" sz="3200" dirty="0">
                  <a:latin typeface="Poppins Light" pitchFamily="2" charset="77"/>
                  <a:cs typeface="Poppins Light" pitchFamily="2" charset="77"/>
                </a:rPr>
                <a:t>PSI.ORG</a:t>
              </a:r>
              <a:endParaRPr lang="en-US" sz="3200" dirty="0">
                <a:latin typeface="Poppins Light" pitchFamily="2" charset="77"/>
                <a:cs typeface="Poppins Light" pitchFamily="2" charset="77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B626847-542A-0617-D37C-48664FFE3F63}"/>
                </a:ext>
              </a:extLst>
            </p:cNvPr>
            <p:cNvGrpSpPr/>
            <p:nvPr/>
          </p:nvGrpSpPr>
          <p:grpSpPr>
            <a:xfrm>
              <a:off x="1942666" y="47710607"/>
              <a:ext cx="603997" cy="603997"/>
              <a:chOff x="2395133" y="6751605"/>
              <a:chExt cx="914400" cy="91439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85B7977-12F5-6C94-E342-566C2F69DAA0}"/>
                  </a:ext>
                </a:extLst>
              </p:cNvPr>
              <p:cNvSpPr/>
              <p:nvPr/>
            </p:nvSpPr>
            <p:spPr>
              <a:xfrm>
                <a:off x="2438400" y="6821572"/>
                <a:ext cx="827867" cy="83708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1AB0DE03-AFCD-2C48-C28B-D17EF2C7E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5133" y="6751605"/>
                <a:ext cx="914400" cy="914399"/>
              </a:xfrm>
              <a:prstGeom prst="rect">
                <a:avLst/>
              </a:prstGeom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4D7AFA1-42E4-4204-7409-3085722E8830}"/>
              </a:ext>
            </a:extLst>
          </p:cNvPr>
          <p:cNvSpPr txBox="1"/>
          <p:nvPr/>
        </p:nvSpPr>
        <p:spPr>
          <a:xfrm>
            <a:off x="457200" y="10924517"/>
            <a:ext cx="30403802" cy="367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Aft>
                <a:spcPts val="600"/>
              </a:spcAft>
            </a:pPr>
            <a:r>
              <a:rPr lang="en-GB" sz="3500" b="1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AUTHORS </a:t>
            </a:r>
          </a:p>
          <a:p>
            <a:pPr>
              <a:spcAft>
                <a:spcPts val="600"/>
              </a:spcAft>
            </a:pPr>
            <a:r>
              <a:rPr lang="en-GB" sz="35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Alexis </a:t>
            </a:r>
            <a:r>
              <a:rPr lang="en-GB" sz="3500" dirty="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Coppola</a:t>
            </a:r>
            <a:r>
              <a:rPr lang="en-GB" sz="3500" baseline="30000" dirty="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a</a:t>
            </a:r>
            <a:r>
              <a:rPr lang="en-GB" sz="35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, Abendego </a:t>
            </a:r>
            <a:r>
              <a:rPr lang="en-GB" sz="3500" dirty="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Musau</a:t>
            </a:r>
            <a:r>
              <a:rPr lang="en-GB" sz="3500" baseline="30000" dirty="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b</a:t>
            </a:r>
            <a:r>
              <a:rPr lang="en-GB" sz="35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, Angelica </a:t>
            </a:r>
            <a:r>
              <a:rPr lang="en-GB" sz="3500" dirty="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Mercado</a:t>
            </a:r>
            <a:r>
              <a:rPr lang="en-GB" sz="3500" baseline="30000" dirty="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c</a:t>
            </a:r>
            <a:endParaRPr lang="en-GB" sz="3500" dirty="0">
              <a:latin typeface="Poppins" pitchFamily="2" charset="77"/>
              <a:ea typeface="Roboto" panose="02000000000000000000" pitchFamily="2" charset="0"/>
              <a:cs typeface="Poppins" pitchFamily="2" charset="77"/>
            </a:endParaRPr>
          </a:p>
          <a:p>
            <a:pPr>
              <a:spcBef>
                <a:spcPts val="600"/>
              </a:spcBef>
            </a:pPr>
            <a:endParaRPr lang="en-US" sz="3500" b="1" dirty="0">
              <a:latin typeface="Poppins" pitchFamily="2" charset="77"/>
              <a:ea typeface="Roboto" panose="02000000000000000000" pitchFamily="2" charset="0"/>
              <a:cs typeface="Poppins" pitchFamily="2" charset="77"/>
            </a:endParaRPr>
          </a:p>
          <a:p>
            <a:pPr>
              <a:spcBef>
                <a:spcPts val="600"/>
              </a:spcBef>
            </a:pPr>
            <a:r>
              <a:rPr lang="en-US" sz="3500" b="1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Author Affiliations:</a:t>
            </a:r>
          </a:p>
          <a:p>
            <a:pPr>
              <a:spcAft>
                <a:spcPts val="600"/>
              </a:spcAft>
            </a:pPr>
            <a:r>
              <a:rPr lang="en-US" sz="35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Population Services International, Nairobi, Kenya; </a:t>
            </a:r>
            <a:r>
              <a:rPr lang="en-US" sz="3500" baseline="300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b </a:t>
            </a:r>
            <a:r>
              <a:rPr lang="en-US" sz="35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Society for Family Health, Abuja, Nigeria; </a:t>
            </a:r>
            <a:r>
              <a:rPr lang="en-US" sz="3500" baseline="300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c </a:t>
            </a:r>
            <a:r>
              <a:rPr lang="en-US" sz="35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Population Services Ethiopia, Addis Ababa, Ethiopia; </a:t>
            </a:r>
            <a:r>
              <a:rPr lang="en-US" sz="3500" baseline="300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d</a:t>
            </a:r>
            <a:r>
              <a:rPr lang="en-US" sz="3500" dirty="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 Population Services International, Washington DC, US;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D032344-8B56-9FB6-2A33-F6A71F07404E}"/>
              </a:ext>
            </a:extLst>
          </p:cNvPr>
          <p:cNvSpPr/>
          <p:nvPr/>
        </p:nvSpPr>
        <p:spPr>
          <a:xfrm flipV="1">
            <a:off x="1226623" y="48440563"/>
            <a:ext cx="2960370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21499-EAE0-24E6-44A5-F271DCD33B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9864649" y="0"/>
            <a:ext cx="2139351" cy="21393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AD39A7-D997-BE48-FACE-1AE18CFE73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62879" y="2133976"/>
            <a:ext cx="2141122" cy="21411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E953D5-DF5B-9E13-E06E-67CEE9DEE0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69357" y="4279883"/>
            <a:ext cx="2134644" cy="213464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ABBFBF9-6470-9C83-9AC5-1420619D60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05377" y="2111423"/>
            <a:ext cx="2169617" cy="216961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C227076-3A40-394C-4489-73070617DA28}"/>
              </a:ext>
            </a:extLst>
          </p:cNvPr>
          <p:cNvSpPr txBox="1"/>
          <p:nvPr/>
        </p:nvSpPr>
        <p:spPr>
          <a:xfrm>
            <a:off x="664030" y="14925908"/>
            <a:ext cx="14356080" cy="9069022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  <a:spcAft>
                <a:spcPts val="600"/>
              </a:spcAft>
            </a:pPr>
            <a:r>
              <a:rPr lang="en-US" sz="3500" b="1" dirty="0">
                <a:latin typeface="Poppins" pitchFamily="2" charset="77"/>
                <a:ea typeface="Arial" charset="0"/>
                <a:cs typeface="Poppins" pitchFamily="2" charset="77"/>
              </a:rPr>
              <a:t>BACKGROUND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accent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Achieving population-level impact in adolescent and youth sexual and reproductive health (AYSRH) requires interventions that are both scalable and cost-efficient.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Few programs are supported by detailed costing analyses, limiting efforts to replicate or scale successful models. 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This analysis shares mid-term findings from adolescent contraceptive programs in Ethiopia and Northern Nigeria, where </a:t>
            </a:r>
            <a:r>
              <a:rPr lang="en-US" sz="3800" b="1" dirty="0">
                <a:solidFill>
                  <a:srgbClr val="00AC6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interventions were integrated into public health systems to promote sustainability and government ownership. 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Conducted in partnership with Avenir Health (2021–2023), </a:t>
            </a:r>
            <a:r>
              <a:rPr lang="en-US" sz="3800" b="1" dirty="0">
                <a:solidFill>
                  <a:srgbClr val="00AC6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study offers comparative insights on how public-sector scale-up can reduce unit costs and improve financial efficiency</a:t>
            </a:r>
            <a:r>
              <a:rPr lang="en-US" sz="3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—strengthening evidence for sustainable, cost-informed AYSRH programming.</a:t>
            </a:r>
          </a:p>
        </p:txBody>
      </p:sp>
      <p:pic>
        <p:nvPicPr>
          <p:cNvPr id="1026" name="Picture 2" descr="A logo with red and blue letters&#10;&#10;AI-generated content may be incorrect.">
            <a:extLst>
              <a:ext uri="{FF2B5EF4-FFF2-40B4-BE49-F238E27FC236}">
                <a16:creationId xmlns:a16="http://schemas.microsoft.com/office/drawing/2014/main" id="{C7418E7D-4254-DB21-A0DD-3D50A740D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634" y="48966781"/>
            <a:ext cx="2073796" cy="219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number and a person with a black background&#10;&#10;AI-generated content may be incorrect.">
            <a:extLst>
              <a:ext uri="{FF2B5EF4-FFF2-40B4-BE49-F238E27FC236}">
                <a16:creationId xmlns:a16="http://schemas.microsoft.com/office/drawing/2014/main" id="{41EF09D9-D096-B4AA-92F3-BB4AD10C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117" y="49014554"/>
            <a:ext cx="49530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utoShape 8" descr="Image result for ps kenya logo">
            <a:extLst>
              <a:ext uri="{FF2B5EF4-FFF2-40B4-BE49-F238E27FC236}">
                <a16:creationId xmlns:a16="http://schemas.microsoft.com/office/drawing/2014/main" id="{4F699EAB-E9FE-687D-BDF8-58F4E4C415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17897" y="192454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1F1021-F67C-57E6-081E-6A00389CD980}"/>
              </a:ext>
            </a:extLst>
          </p:cNvPr>
          <p:cNvSpPr txBox="1"/>
          <p:nvPr/>
        </p:nvSpPr>
        <p:spPr>
          <a:xfrm>
            <a:off x="577657" y="41150241"/>
            <a:ext cx="14356080" cy="7337779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  <a:spcAft>
                <a:spcPts val="600"/>
              </a:spcAft>
            </a:pPr>
            <a:r>
              <a:rPr lang="en-US" sz="3500" b="1" dirty="0">
                <a:latin typeface="Poppins" pitchFamily="2" charset="77"/>
                <a:ea typeface="Arial" charset="0"/>
                <a:cs typeface="Poppins" pitchFamily="2" charset="77"/>
              </a:rPr>
              <a:t>RESULTS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00AC69"/>
                </a:solidFill>
                <a:ea typeface="Arial" charset="0"/>
                <a:cs typeface="Poppins" pitchFamily="2" charset="77"/>
              </a:rPr>
              <a:t>Significant cost reductions were observed with scale-up and integration: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00AC69"/>
                </a:solidFill>
                <a:ea typeface="Arial" charset="0"/>
                <a:cs typeface="Poppins" pitchFamily="2" charset="77"/>
              </a:rPr>
              <a:t>In northern Nigeria, cost per new user dropped from $32.97 (2021) to $15.01 (2024), </a:t>
            </a:r>
            <a:r>
              <a:rPr lang="en-US" sz="3800" dirty="0">
                <a:ea typeface="Arial" charset="0"/>
                <a:cs typeface="Poppins" pitchFamily="2" charset="77"/>
              </a:rPr>
              <a:t>aligned with scale-up from 20 to 1,450 public health facilities.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00AC69"/>
                </a:solidFill>
                <a:ea typeface="Arial" charset="0"/>
                <a:cs typeface="Poppins" pitchFamily="2" charset="77"/>
              </a:rPr>
              <a:t>Cost per contraceptive visit reduced from $31.95 in 2021 to $8.74 in 2024.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00AC69"/>
                </a:solidFill>
              </a:rPr>
              <a:t>The 2022 cost spike in northern Nigeria reflects a transition from southern to northern states </a:t>
            </a:r>
            <a:r>
              <a:rPr lang="en-US" sz="3800" dirty="0">
                <a:solidFill>
                  <a:srgbClr val="000000"/>
                </a:solidFill>
              </a:rPr>
              <a:t>as it takes time and resources to launch implementation and institutionalize into government systems.</a:t>
            </a:r>
            <a:endParaRPr lang="en-US" sz="3800" b="1" dirty="0">
              <a:solidFill>
                <a:srgbClr val="00AC69"/>
              </a:solidFill>
              <a:ea typeface="Arial" charset="0"/>
              <a:cs typeface="Poppins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879CE0-7117-82E7-F5F0-546EAC076521}"/>
              </a:ext>
            </a:extLst>
          </p:cNvPr>
          <p:cNvSpPr txBox="1"/>
          <p:nvPr/>
        </p:nvSpPr>
        <p:spPr>
          <a:xfrm>
            <a:off x="16474244" y="22111902"/>
            <a:ext cx="14356080" cy="6151557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  <a:spcAft>
                <a:spcPts val="600"/>
              </a:spcAft>
            </a:pPr>
            <a:r>
              <a:rPr lang="en-US" sz="3500" b="1" dirty="0">
                <a:latin typeface="Poppins" pitchFamily="2" charset="77"/>
                <a:ea typeface="Arial" charset="0"/>
                <a:cs typeface="Poppins" pitchFamily="2" charset="77"/>
              </a:rPr>
              <a:t>RESULTS [CONT.]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00AC69"/>
                </a:solidFill>
                <a:ea typeface="Arial" charset="0"/>
                <a:cs typeface="Poppins" pitchFamily="2" charset="77"/>
              </a:rPr>
              <a:t>In Ethiopia, cost per new user declined from $138.95 (2021) to $27.60 (2023), rising slightly to $32.82 (2024) with program expansion.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ea typeface="Arial" charset="0"/>
                <a:cs typeface="Poppins" pitchFamily="2" charset="77"/>
              </a:rPr>
              <a:t>In 2021, higher costs reflected start-up investments tied to institutionalizing the program within government systems. 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00AC69"/>
                </a:solidFill>
                <a:ea typeface="Arial" charset="0"/>
                <a:cs typeface="Poppins" pitchFamily="2" charset="77"/>
              </a:rPr>
              <a:t>During 2022–2023, costs declined as government-led scale-up improved efficiency and resource use. 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ea typeface="Arial" charset="0"/>
                <a:cs typeface="Poppins" pitchFamily="2" charset="77"/>
              </a:rPr>
              <a:t>By 2024, the introduction of new sites—including pastoralist and Tigray regions—required more intensive technical assistance, temporarily increasing costs due to lower initial productivity.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2C6A66-0E47-09F5-C5F8-C9816ECF6962}"/>
              </a:ext>
            </a:extLst>
          </p:cNvPr>
          <p:cNvSpPr txBox="1"/>
          <p:nvPr/>
        </p:nvSpPr>
        <p:spPr>
          <a:xfrm>
            <a:off x="16489086" y="15049991"/>
            <a:ext cx="14542548" cy="659028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>
            <a:defPPr>
              <a:defRPr lang="en-US"/>
            </a:defPPr>
            <a:lvl1pPr>
              <a:defRPr sz="3200" b="1">
                <a:latin typeface="Poppins" pitchFamily="2" charset="77"/>
                <a:cs typeface="Poppins" pitchFamily="2" charset="77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600" dirty="0"/>
              <a:t>Figure 1: Cost per New User &amp; Contraceptive Visit, Nigeria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DFDFD7-1CBB-C5AD-B0E9-F95E95D91A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74244" y="15907476"/>
            <a:ext cx="14630400" cy="6013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67FDF9-AD74-5D53-6D75-6877080B9151}"/>
              </a:ext>
            </a:extLst>
          </p:cNvPr>
          <p:cNvSpPr txBox="1"/>
          <p:nvPr/>
        </p:nvSpPr>
        <p:spPr>
          <a:xfrm>
            <a:off x="16368316" y="28868694"/>
            <a:ext cx="14542548" cy="659028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>
            <a:defPPr>
              <a:defRPr lang="en-US"/>
            </a:defPPr>
            <a:lvl1pPr>
              <a:defRPr sz="3200" b="1">
                <a:latin typeface="Poppins" pitchFamily="2" charset="77"/>
                <a:cs typeface="Poppins" pitchFamily="2" charset="77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600" dirty="0"/>
              <a:t>Figure 2: Cost per New User &amp; Contraceptive Visit, Ethiopia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7B0D7E-F8B4-5481-48C1-88535F3262C5}"/>
              </a:ext>
            </a:extLst>
          </p:cNvPr>
          <p:cNvSpPr txBox="1"/>
          <p:nvPr/>
        </p:nvSpPr>
        <p:spPr>
          <a:xfrm>
            <a:off x="664031" y="32946944"/>
            <a:ext cx="14356080" cy="7991804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  <a:spcAft>
                <a:spcPts val="600"/>
              </a:spcAft>
            </a:pPr>
            <a:r>
              <a:rPr lang="en-US" sz="3500" b="1" dirty="0">
                <a:latin typeface="Poppins" pitchFamily="2" charset="77"/>
                <a:ea typeface="Arial" charset="0"/>
                <a:cs typeface="Poppins" pitchFamily="2" charset="77"/>
              </a:rPr>
              <a:t>METHODS</a:t>
            </a:r>
            <a:endParaRPr lang="en-US" sz="3500" b="1" dirty="0">
              <a:solidFill>
                <a:srgbClr val="00AC69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00AC6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Cost analysis was conducted annually </a:t>
            </a:r>
            <a:r>
              <a:rPr lang="en-US" sz="3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across implementation geographies in Ethiopia and northern Nigeria. 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00AC6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Combined top-down and bottom-up methods</a:t>
            </a:r>
            <a:r>
              <a:rPr lang="en-US" sz="3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incorporating periodic time allocation surveys and transaction-level reviews.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Costs included direct implementation, allocated global costs, and in-kind government contributions. 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00AC6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Costs related to external learning or broader program workstreams were excluded </a:t>
            </a:r>
            <a:r>
              <a:rPr lang="en-US" sz="3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and inflation adjustments made for 2022 and 2023.</a:t>
            </a:r>
          </a:p>
          <a:p>
            <a:pPr marL="457200" indent="-4572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Costs were adjusted for inflation (2021–2023) and allocated using proportional weights. Site-level transactions were standardized to avoid duplication.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36F5E2BB-558C-A7BC-6842-92C39FFF4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00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Significant cost reductions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were achieved through program scale-up and government integration.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Northern Nigeria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the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cost per new user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decreased from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$32.97 (2021)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$15.01 (2024)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alongside expansion from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 to 1,450 public health facilities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Cost per contraceptive visit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declined from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$31.95 (2021)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$8.74 (2024)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temporary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cost spike in 2022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reflected geographic expansion from southern to northern states and initial investments required to institutionalize implementation within government systems.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8AE6FA-CBBE-5203-C22C-52714A8942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04631" y="29828650"/>
            <a:ext cx="1356962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4070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PSI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8616"/>
      </a:accent1>
      <a:accent2>
        <a:srgbClr val="BFD730"/>
      </a:accent2>
      <a:accent3>
        <a:srgbClr val="FFFFFF"/>
      </a:accent3>
      <a:accent4>
        <a:srgbClr val="00B5E1"/>
      </a:accent4>
      <a:accent5>
        <a:srgbClr val="BFBFBF"/>
      </a:accent5>
      <a:accent6>
        <a:srgbClr val="BFBFBF"/>
      </a:accent6>
      <a:hlink>
        <a:srgbClr val="EE8616"/>
      </a:hlink>
      <a:folHlink>
        <a:srgbClr val="BFBFB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AE9A651F-F975-4B45-A04B-C4D9DA965A31}" vid="{0AB358FA-585E-8C46-AF13-ED585132A9D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" id="{AE9A651F-F975-4B45-A04B-C4D9DA965A31}" vid="{028778E4-5708-0D49-BED3-4EE65C7D75BE}"/>
    </a:ext>
  </a:extLst>
</a:theme>
</file>

<file path=ppt/theme/theme3.xml><?xml version="1.0" encoding="utf-8"?>
<a:theme xmlns:a="http://schemas.openxmlformats.org/drawingml/2006/main" name="PSI">
  <a:themeElements>
    <a:clrScheme name="PSI Brand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36E20"/>
      </a:accent1>
      <a:accent2>
        <a:srgbClr val="FFF35C"/>
      </a:accent2>
      <a:accent3>
        <a:srgbClr val="EE4799"/>
      </a:accent3>
      <a:accent4>
        <a:srgbClr val="00AC68"/>
      </a:accent4>
      <a:accent5>
        <a:srgbClr val="8EC8C8"/>
      </a:accent5>
      <a:accent6>
        <a:srgbClr val="70517F"/>
      </a:accent6>
      <a:hlink>
        <a:srgbClr val="0563C1"/>
      </a:hlink>
      <a:folHlink>
        <a:srgbClr val="C04F8D"/>
      </a:folHlink>
    </a:clrScheme>
    <a:fontScheme name="A360">
      <a:majorFont>
        <a:latin typeface="Poppins Bold"/>
        <a:ea typeface=""/>
        <a:cs typeface=""/>
      </a:majorFont>
      <a:minorFont>
        <a:latin typeface="Roboto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AE9A651F-F975-4B45-A04B-C4D9DA965A31}" vid="{2E8EC63F-0234-E145-9360-DEC05F205BA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08CC696184A4EAF1EC7095BAD2AA1" ma:contentTypeVersion="19" ma:contentTypeDescription="Create a new document." ma:contentTypeScope="" ma:versionID="b4bbd7e41f808a8fcf2da1ed19a8a1f5">
  <xsd:schema xmlns:xsd="http://www.w3.org/2001/XMLSchema" xmlns:xs="http://www.w3.org/2001/XMLSchema" xmlns:p="http://schemas.microsoft.com/office/2006/metadata/properties" xmlns:ns2="a61ac17d-acd7-4541-bae9-b373390ade19" xmlns:ns3="4c809d59-d92c-4eeb-8e61-f697f9bbde70" xmlns:ns4="2b04e3bf-eb77-48e0-9993-e01b67b1c33a" targetNamespace="http://schemas.microsoft.com/office/2006/metadata/properties" ma:root="true" ma:fieldsID="b1aa8391d95b9a8d443ab1db47ccaed4" ns2:_="" ns3:_="" ns4:_="">
    <xsd:import namespace="a61ac17d-acd7-4541-bae9-b373390ade19"/>
    <xsd:import namespace="4c809d59-d92c-4eeb-8e61-f697f9bbde70"/>
    <xsd:import namespace="2b04e3bf-eb77-48e0-9993-e01b67b1c3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ac17d-acd7-4541-bae9-b373390ad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be66e25-6253-4f8b-9755-5684a1ad78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09d59-d92c-4eeb-8e61-f697f9bbde7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4e3bf-eb77-48e0-9993-e01b67b1c33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aa3cf98-e111-4e77-b6fe-f4731449b4e9}" ma:internalName="TaxCatchAll" ma:showField="CatchAllData" ma:web="4c809d59-d92c-4eeb-8e61-f697f9bbde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04e3bf-eb77-48e0-9993-e01b67b1c33a" xsi:nil="true"/>
    <SharedWithUsers xmlns="4c809d59-d92c-4eeb-8e61-f697f9bbde70">
      <UserInfo>
        <DisplayName>Jennifer Marcy</DisplayName>
        <AccountId>127</AccountId>
        <AccountType/>
      </UserInfo>
    </SharedWithUsers>
    <lcf76f155ced4ddcb4097134ff3c332f xmlns="a61ac17d-acd7-4541-bae9-b373390ade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CCC763-F7A7-4366-86C7-13002A40C9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FB7B92-EA64-4579-BA44-D080B8233F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ac17d-acd7-4541-bae9-b373390ade19"/>
    <ds:schemaRef ds:uri="4c809d59-d92c-4eeb-8e61-f697f9bbde70"/>
    <ds:schemaRef ds:uri="2b04e3bf-eb77-48e0-9993-e01b67b1c3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B31443-375B-4B79-8BCC-E4470550FF7B}">
  <ds:schemaRefs>
    <ds:schemaRef ds:uri="http://www.w3.org/XML/1998/namespace"/>
    <ds:schemaRef ds:uri="http://purl.org/dc/terms/"/>
    <ds:schemaRef ds:uri="http://schemas.microsoft.com/office/infopath/2007/PartnerControls"/>
    <ds:schemaRef ds:uri="4c809d59-d92c-4eeb-8e61-f697f9bbde70"/>
    <ds:schemaRef ds:uri="http://schemas.openxmlformats.org/package/2006/metadata/core-properties"/>
    <ds:schemaRef ds:uri="http://schemas.microsoft.com/office/2006/documentManagement/types"/>
    <ds:schemaRef ds:uri="2b04e3bf-eb77-48e0-9993-e01b67b1c33a"/>
    <ds:schemaRef ds:uri="http://purl.org/dc/dcmitype/"/>
    <ds:schemaRef ds:uri="a61ac17d-acd7-4541-bae9-b373390ade19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Template Better A360</Template>
  <TotalTime>5012</TotalTime>
  <Words>814</Words>
  <Application>Microsoft Office PowerPoint</Application>
  <PresentationFormat>Custom</PresentationFormat>
  <Paragraphs>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6" baseType="lpstr">
      <vt:lpstr>Arial</vt:lpstr>
      <vt:lpstr>Arial Narrow</vt:lpstr>
      <vt:lpstr>Calibri</vt:lpstr>
      <vt:lpstr>Montserrat-Regular</vt:lpstr>
      <vt:lpstr>Poppins</vt:lpstr>
      <vt:lpstr>Poppins Black</vt:lpstr>
      <vt:lpstr>Poppins Bold</vt:lpstr>
      <vt:lpstr>Poppins Light</vt:lpstr>
      <vt:lpstr>Poppins SemiBold</vt:lpstr>
      <vt:lpstr>Roboto Light</vt:lpstr>
      <vt:lpstr>Roboto Thin</vt:lpstr>
      <vt:lpstr>Wingdings</vt:lpstr>
      <vt:lpstr>Theme1</vt:lpstr>
      <vt:lpstr>Custom Design</vt:lpstr>
      <vt:lpstr>PSI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Abednego Musau</dc:creator>
  <cp:lastModifiedBy>Alexis Coppola</cp:lastModifiedBy>
  <cp:revision>5</cp:revision>
  <dcterms:created xsi:type="dcterms:W3CDTF">2025-10-21T05:12:37Z</dcterms:created>
  <dcterms:modified xsi:type="dcterms:W3CDTF">2025-10-28T18:45:41Z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0x0101007DE08CC696184A4EAF1EC7095BAD2AA1</vt:lpwstr>
  </property>
  <property fmtid="{D5CDD505-2E9C-101B-9397-08002B2CF9AE}" pid="3" name="Country">
    <vt:lpwstr/>
  </property>
  <property fmtid="{D5CDD505-2E9C-101B-9397-08002B2CF9AE}" pid="4" name="DocType">
    <vt:lpwstr/>
  </property>
  <property fmtid="{D5CDD505-2E9C-101B-9397-08002B2CF9AE}" pid="5" name="MediaServiceImageTags">
    <vt:lpwstr/>
  </property>
</Properties>
</file>